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handoutMasterIdLst>
    <p:handoutMasterId r:id="rId15"/>
  </p:handoutMasterIdLst>
  <p:sldIdLst>
    <p:sldId id="256" r:id="rId2"/>
    <p:sldId id="257" r:id="rId3"/>
    <p:sldId id="259" r:id="rId4"/>
    <p:sldId id="276" r:id="rId5"/>
    <p:sldId id="277" r:id="rId6"/>
    <p:sldId id="278" r:id="rId7"/>
    <p:sldId id="279" r:id="rId8"/>
    <p:sldId id="280" r:id="rId9"/>
    <p:sldId id="264" r:id="rId10"/>
    <p:sldId id="284" r:id="rId11"/>
    <p:sldId id="283" r:id="rId12"/>
    <p:sldId id="267"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8" autoAdjust="0"/>
    <p:restoredTop sz="94660"/>
  </p:normalViewPr>
  <p:slideViewPr>
    <p:cSldViewPr snapToGrid="0">
      <p:cViewPr varScale="1">
        <p:scale>
          <a:sx n="116" d="100"/>
          <a:sy n="116" d="100"/>
        </p:scale>
        <p:origin x="39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09F8128-5FDA-4D16-A0EA-F1C84D30CB9D}" type="datetimeFigureOut">
              <a:rPr lang="en-GB" smtClean="0"/>
              <a:t>13/06/2017</a:t>
            </a:fld>
            <a:endParaRPr lang="en-GB"/>
          </a:p>
        </p:txBody>
      </p:sp>
      <p:sp>
        <p:nvSpPr>
          <p:cNvPr id="4" name="Tijdelijke aanduiding voor voet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Tijdelijke aanduiding voor dia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B147F5D-A014-4A07-B0C3-7541002BF31F}" type="slidenum">
              <a:rPr lang="en-GB" smtClean="0"/>
              <a:t>‹nr.›</a:t>
            </a:fld>
            <a:endParaRPr lang="en-GB"/>
          </a:p>
        </p:txBody>
      </p:sp>
    </p:spTree>
    <p:extLst>
      <p:ext uri="{BB962C8B-B14F-4D97-AF65-F5344CB8AC3E}">
        <p14:creationId xmlns:p14="http://schemas.microsoft.com/office/powerpoint/2010/main" val="2598740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09AE171-D3BB-4F37-9C07-E54D26AC6F53}" type="datetimeFigureOut">
              <a:rPr lang="nl-BE" smtClean="0"/>
              <a:t>13/06/2017</a:t>
            </a:fld>
            <a:endParaRPr lang="nl-BE"/>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CF1BB03-AE94-4142-BAC0-A962D8C7D833}" type="slidenum">
              <a:rPr lang="nl-BE" smtClean="0"/>
              <a:t>‹nr.›</a:t>
            </a:fld>
            <a:endParaRPr lang="nl-BE"/>
          </a:p>
        </p:txBody>
      </p:sp>
    </p:spTree>
    <p:extLst>
      <p:ext uri="{BB962C8B-B14F-4D97-AF65-F5344CB8AC3E}">
        <p14:creationId xmlns:p14="http://schemas.microsoft.com/office/powerpoint/2010/main" val="3356728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CF1BB03-AE94-4142-BAC0-A962D8C7D833}" type="slidenum">
              <a:rPr lang="nl-BE" smtClean="0"/>
              <a:t>2</a:t>
            </a:fld>
            <a:endParaRPr lang="nl-BE"/>
          </a:p>
        </p:txBody>
      </p:sp>
    </p:spTree>
    <p:extLst>
      <p:ext uri="{BB962C8B-B14F-4D97-AF65-F5344CB8AC3E}">
        <p14:creationId xmlns:p14="http://schemas.microsoft.com/office/powerpoint/2010/main" val="166520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CF1BB03-AE94-4142-BAC0-A962D8C7D833}" type="slidenum">
              <a:rPr lang="nl-BE" smtClean="0"/>
              <a:t>4</a:t>
            </a:fld>
            <a:endParaRPr lang="nl-BE"/>
          </a:p>
        </p:txBody>
      </p:sp>
    </p:spTree>
    <p:extLst>
      <p:ext uri="{BB962C8B-B14F-4D97-AF65-F5344CB8AC3E}">
        <p14:creationId xmlns:p14="http://schemas.microsoft.com/office/powerpoint/2010/main" val="45011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ACF1BB03-AE94-4142-BAC0-A962D8C7D833}" type="slidenum">
              <a:rPr lang="nl-BE" smtClean="0"/>
              <a:t>8</a:t>
            </a:fld>
            <a:endParaRPr lang="nl-BE"/>
          </a:p>
        </p:txBody>
      </p:sp>
    </p:spTree>
    <p:extLst>
      <p:ext uri="{BB962C8B-B14F-4D97-AF65-F5344CB8AC3E}">
        <p14:creationId xmlns:p14="http://schemas.microsoft.com/office/powerpoint/2010/main" val="2542461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GB" altLang="en-US" smtClean="0"/>
              <a:t>Wat is crawler location? Waarom zowel overzicht vonnissen in juridat als in EU zoekmotor? Kan anonimisering ook automatisch verlopen? </a:t>
            </a:r>
          </a:p>
          <a:p>
            <a:pPr eaLnBrk="1" hangingPunct="1"/>
            <a:endParaRPr lang="en-GB" altLang="en-US" smtClean="0"/>
          </a:p>
        </p:txBody>
      </p:sp>
      <p:sp>
        <p:nvSpPr>
          <p:cNvPr id="21508"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fld id="{9C4AB9A3-DC9D-4D4E-98C7-A8CBDCB1B8BD}" type="slidenum">
              <a:rPr lang="en-US" altLang="en-US" sz="1200"/>
              <a:pPr/>
              <a:t>10</a:t>
            </a:fld>
            <a:endParaRPr lang="en-US" altLang="en-US" sz="1200"/>
          </a:p>
        </p:txBody>
      </p:sp>
    </p:spTree>
    <p:extLst>
      <p:ext uri="{BB962C8B-B14F-4D97-AF65-F5344CB8AC3E}">
        <p14:creationId xmlns:p14="http://schemas.microsoft.com/office/powerpoint/2010/main" val="2328619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eaLnBrk="1" hangingPunct="1"/>
            <a:r>
              <a:rPr lang="en-GB" altLang="en-US" smtClean="0"/>
              <a:t>Wat is crawler location? Waarom zowel overzicht vonnissen in juridat als in EU zoekmotor? Kan anonimisering ook automatisch verlopen? </a:t>
            </a:r>
          </a:p>
          <a:p>
            <a:pPr eaLnBrk="1" hangingPunct="1"/>
            <a:endParaRPr lang="en-GB" altLang="en-US" smtClean="0"/>
          </a:p>
        </p:txBody>
      </p:sp>
      <p:sp>
        <p:nvSpPr>
          <p:cNvPr id="21508" name="Slide Number Placeholder 3"/>
          <p:cNvSpPr>
            <a:spLocks noGrp="1"/>
          </p:cNvSpPr>
          <p:nvPr>
            <p:ph type="sldNum" sz="quarter" idx="5"/>
          </p:nvPr>
        </p:nvSpPr>
        <p:spPr>
          <a:noFill/>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fld id="{9C4AB9A3-DC9D-4D4E-98C7-A8CBDCB1B8BD}" type="slidenum">
              <a:rPr lang="en-US" altLang="en-US" sz="1200"/>
              <a:pPr/>
              <a:t>11</a:t>
            </a:fld>
            <a:endParaRPr lang="en-US" altLang="en-US" sz="1200"/>
          </a:p>
        </p:txBody>
      </p:sp>
    </p:spTree>
    <p:extLst>
      <p:ext uri="{BB962C8B-B14F-4D97-AF65-F5344CB8AC3E}">
        <p14:creationId xmlns:p14="http://schemas.microsoft.com/office/powerpoint/2010/main" val="410794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E4DB4BE0-E6F7-409A-BEA9-4F87C1D99628}"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63611412-594E-428D-B146-2ECC1D7FAED0}" type="datetime1">
              <a:rPr lang="en-US" smtClean="0"/>
              <a:t>6/13/2017</a:t>
            </a:fld>
            <a:endParaRPr lang="en-US" dirty="0"/>
          </a:p>
        </p:txBody>
      </p:sp>
      <p:sp>
        <p:nvSpPr>
          <p:cNvPr id="6" name="Footer Placeholder 5"/>
          <p:cNvSpPr>
            <a:spLocks noGrp="1"/>
          </p:cNvSpPr>
          <p:nvPr>
            <p:ph type="ftr" sz="quarter" idx="11"/>
          </p:nvPr>
        </p:nvSpPr>
        <p:spPr/>
        <p:txBody>
          <a:bodyPr/>
          <a:lstStyle/>
          <a:p>
            <a:r>
              <a:rPr lang="en-US" smtClean="0"/>
              <a:t>BO-ECLI kick-off 8 X 2015 - Belgium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932AFC86-CC27-428B-AE78-CB82C969435B}"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5BB47CB-0B09-46D9-8722-30CDC73910D6}"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943A958-B1F5-4B29-9D99-E28BD9E4F634}"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7046618-DA49-4D2A-8EE8-68DD9A72FFD0}" type="datetime1">
              <a:rPr lang="en-US" smtClean="0"/>
              <a:t>6/13/2017</a:t>
            </a:fld>
            <a:endParaRPr lang="en-US" dirty="0"/>
          </a:p>
        </p:txBody>
      </p:sp>
      <p:sp>
        <p:nvSpPr>
          <p:cNvPr id="4"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BAEC1A-14FC-4A39-BE8C-B698EEA3351D}" type="datetime1">
              <a:rPr lang="en-US" smtClean="0"/>
              <a:t>6/13/2017</a:t>
            </a:fld>
            <a:endParaRPr lang="en-US" dirty="0"/>
          </a:p>
        </p:txBody>
      </p:sp>
      <p:sp>
        <p:nvSpPr>
          <p:cNvPr id="4"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C4E766FB-DB18-4CA9-A8E6-790B71F9053E}"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82D9EF3-1210-4848-901D-E88B7C4BB611}"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6A91347A-8D47-445A-934A-02DBB423CA6C}"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1F97FEE1-9C72-4AF8-A29C-C1D7606215B6}" type="datetime1">
              <a:rPr lang="en-US" smtClean="0"/>
              <a:t>6/13/2017</a:t>
            </a:fld>
            <a:endParaRPr lang="en-US" dirty="0"/>
          </a:p>
        </p:txBody>
      </p:sp>
      <p:sp>
        <p:nvSpPr>
          <p:cNvPr id="5" name="Footer Placeholder 4"/>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DB8018F6-17A2-429B-AF00-5E753500A81B}" type="datetime1">
              <a:rPr lang="en-US" smtClean="0"/>
              <a:t>6/13/2017</a:t>
            </a:fld>
            <a:endParaRPr lang="en-US" dirty="0"/>
          </a:p>
        </p:txBody>
      </p:sp>
      <p:sp>
        <p:nvSpPr>
          <p:cNvPr id="6" name="Footer Placeholder 5"/>
          <p:cNvSpPr>
            <a:spLocks noGrp="1"/>
          </p:cNvSpPr>
          <p:nvPr>
            <p:ph type="ftr" sz="quarter" idx="11"/>
          </p:nvPr>
        </p:nvSpPr>
        <p:spPr/>
        <p:txBody>
          <a:bodyPr/>
          <a:lstStyle/>
          <a:p>
            <a:r>
              <a:rPr lang="en-US" smtClean="0"/>
              <a:t>BO-ECLI kick-off 8 X 2015 - Belgium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011FB5A-88E6-4F88-9294-3A0147BF8DBD}" type="datetime1">
              <a:rPr lang="en-US" smtClean="0"/>
              <a:t>6/13/2017</a:t>
            </a:fld>
            <a:endParaRPr lang="en-US" dirty="0"/>
          </a:p>
        </p:txBody>
      </p:sp>
      <p:sp>
        <p:nvSpPr>
          <p:cNvPr id="8" name="Footer Placeholder 7"/>
          <p:cNvSpPr>
            <a:spLocks noGrp="1"/>
          </p:cNvSpPr>
          <p:nvPr>
            <p:ph type="ftr" sz="quarter" idx="11"/>
          </p:nvPr>
        </p:nvSpPr>
        <p:spPr/>
        <p:txBody>
          <a:bodyPr/>
          <a:lstStyle/>
          <a:p>
            <a:r>
              <a:rPr lang="en-US" smtClean="0"/>
              <a:t>BO-ECLI kick-off 8 X 2015 - Belgium</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7265969B-F272-474E-A127-895A8BD8A72B}" type="datetime1">
              <a:rPr lang="en-US" smtClean="0"/>
              <a:t>6/13/2017</a:t>
            </a:fld>
            <a:endParaRPr lang="en-US" dirty="0"/>
          </a:p>
        </p:txBody>
      </p:sp>
      <p:sp>
        <p:nvSpPr>
          <p:cNvPr id="5" name="Footer Placeholder 3"/>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E7187C-D10B-4A24-9617-7503FAA39CF6}" type="datetime1">
              <a:rPr lang="en-US" smtClean="0"/>
              <a:t>6/13/2017</a:t>
            </a:fld>
            <a:endParaRPr lang="en-US" dirty="0"/>
          </a:p>
        </p:txBody>
      </p:sp>
      <p:sp>
        <p:nvSpPr>
          <p:cNvPr id="5" name="Footer Placeholder 2"/>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Date Placeholder 4"/>
          <p:cNvSpPr>
            <a:spLocks noGrp="1"/>
          </p:cNvSpPr>
          <p:nvPr>
            <p:ph type="dt" sz="half" idx="10"/>
          </p:nvPr>
        </p:nvSpPr>
        <p:spPr/>
        <p:txBody>
          <a:bodyPr/>
          <a:lstStyle/>
          <a:p>
            <a:fld id="{644B0729-AFCE-459C-9EE0-E99E26EE6EEC}" type="datetime1">
              <a:rPr lang="en-US" smtClean="0"/>
              <a:t>6/13/2017</a:t>
            </a:fld>
            <a:endParaRPr lang="en-US" dirty="0"/>
          </a:p>
        </p:txBody>
      </p:sp>
      <p:sp>
        <p:nvSpPr>
          <p:cNvPr id="5" name="Footer Placeholder 5"/>
          <p:cNvSpPr>
            <a:spLocks noGrp="1"/>
          </p:cNvSpPr>
          <p:nvPr>
            <p:ph type="ftr" sz="quarter" idx="11"/>
          </p:nvPr>
        </p:nvSpPr>
        <p:spPr/>
        <p:txBody>
          <a:bodyPr/>
          <a:lstStyle/>
          <a:p>
            <a:r>
              <a:rPr lang="en-US" smtClean="0"/>
              <a:t>BO-ECLI kick-off 8 X 2015 - Belgium</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2107035-FA15-4905-B314-4647B84C0B22}" type="datetime1">
              <a:rPr lang="en-US" smtClean="0"/>
              <a:t>6/13/2017</a:t>
            </a:fld>
            <a:endParaRPr lang="en-US" dirty="0"/>
          </a:p>
        </p:txBody>
      </p:sp>
      <p:sp>
        <p:nvSpPr>
          <p:cNvPr id="6" name="Footer Placeholder 5"/>
          <p:cNvSpPr>
            <a:spLocks noGrp="1"/>
          </p:cNvSpPr>
          <p:nvPr>
            <p:ph type="ftr" sz="quarter" idx="11"/>
          </p:nvPr>
        </p:nvSpPr>
        <p:spPr/>
        <p:txBody>
          <a:bodyPr/>
          <a:lstStyle/>
          <a:p>
            <a:r>
              <a:rPr lang="en-US" smtClean="0"/>
              <a:t>BO-ECLI kick-off 8 X 2015 - Belgium</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49E0D58-E45F-49FD-84BF-72E49B6E0256}" type="datetime1">
              <a:rPr lang="en-US" smtClean="0"/>
              <a:t>6/13/2017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smtClean="0"/>
              <a:t>BO-ECLI kick-off 8 X 2015 - Belgium</a:t>
            </a: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30315" y="1793289"/>
            <a:ext cx="10795246" cy="1315069"/>
          </a:xfrm>
        </p:spPr>
        <p:txBody>
          <a:bodyPr/>
          <a:lstStyle/>
          <a:p>
            <a:r>
              <a:rPr lang="fr-BE" dirty="0" smtClean="0">
                <a:solidFill>
                  <a:schemeClr val="bg1"/>
                </a:solidFill>
              </a:rPr>
              <a:t>State of </a:t>
            </a:r>
            <a:r>
              <a:rPr lang="fr-BE" dirty="0" err="1" smtClean="0">
                <a:solidFill>
                  <a:schemeClr val="bg1"/>
                </a:solidFill>
              </a:rPr>
              <a:t>play</a:t>
            </a:r>
            <a:r>
              <a:rPr lang="fr-BE" dirty="0" smtClean="0">
                <a:solidFill>
                  <a:schemeClr val="bg1"/>
                </a:solidFill>
              </a:rPr>
              <a:t> </a:t>
            </a:r>
            <a:r>
              <a:rPr lang="fr-BE" i="1" dirty="0" err="1">
                <a:solidFill>
                  <a:schemeClr val="bg1"/>
                </a:solidFill>
              </a:rPr>
              <a:t>B</a:t>
            </a:r>
            <a:r>
              <a:rPr lang="fr-BE" i="1" dirty="0" err="1" smtClean="0">
                <a:solidFill>
                  <a:schemeClr val="bg1"/>
                </a:solidFill>
              </a:rPr>
              <a:t>elgium</a:t>
            </a:r>
            <a:endParaRPr lang="nl-BE" dirty="0">
              <a:solidFill>
                <a:schemeClr val="bg1"/>
              </a:solidFill>
            </a:endParaRPr>
          </a:p>
        </p:txBody>
      </p:sp>
      <p:sp>
        <p:nvSpPr>
          <p:cNvPr id="3" name="Ondertitel 2"/>
          <p:cNvSpPr>
            <a:spLocks noGrp="1"/>
          </p:cNvSpPr>
          <p:nvPr>
            <p:ph type="subTitle" idx="1"/>
          </p:nvPr>
        </p:nvSpPr>
        <p:spPr>
          <a:xfrm>
            <a:off x="710214" y="3356900"/>
            <a:ext cx="9490229" cy="1185692"/>
          </a:xfrm>
        </p:spPr>
        <p:txBody>
          <a:bodyPr>
            <a:normAutofit fontScale="85000" lnSpcReduction="10000"/>
          </a:bodyPr>
          <a:lstStyle/>
          <a:p>
            <a:pPr algn="ctr"/>
            <a:r>
              <a:rPr lang="fr-BE" dirty="0" err="1" smtClean="0">
                <a:solidFill>
                  <a:schemeClr val="bg1"/>
                </a:solidFill>
              </a:rPr>
              <a:t>Conference</a:t>
            </a:r>
            <a:r>
              <a:rPr lang="fr-BE" dirty="0" smtClean="0">
                <a:solidFill>
                  <a:schemeClr val="bg1"/>
                </a:solidFill>
              </a:rPr>
              <a:t> ECLI and </a:t>
            </a:r>
            <a:r>
              <a:rPr lang="fr-BE" dirty="0" err="1" smtClean="0">
                <a:solidFill>
                  <a:schemeClr val="bg1"/>
                </a:solidFill>
              </a:rPr>
              <a:t>Beyond</a:t>
            </a:r>
            <a:r>
              <a:rPr lang="fr-BE" dirty="0" smtClean="0">
                <a:solidFill>
                  <a:schemeClr val="bg1"/>
                </a:solidFill>
              </a:rPr>
              <a:t> </a:t>
            </a:r>
            <a:r>
              <a:rPr lang="en-GB" dirty="0" smtClean="0">
                <a:solidFill>
                  <a:schemeClr val="bg1"/>
                </a:solidFill>
              </a:rPr>
              <a:t>– </a:t>
            </a:r>
            <a:r>
              <a:rPr lang="en-GB" dirty="0">
                <a:solidFill>
                  <a:schemeClr val="bg1"/>
                </a:solidFill>
              </a:rPr>
              <a:t>Improving Online Access to Court </a:t>
            </a:r>
            <a:r>
              <a:rPr lang="en-GB" dirty="0" smtClean="0">
                <a:solidFill>
                  <a:schemeClr val="bg1"/>
                </a:solidFill>
              </a:rPr>
              <a:t>Decisions</a:t>
            </a:r>
            <a:endParaRPr lang="fr-BE" i="1" dirty="0" smtClean="0">
              <a:solidFill>
                <a:schemeClr val="bg1"/>
              </a:solidFill>
            </a:endParaRPr>
          </a:p>
          <a:p>
            <a:pPr algn="ctr"/>
            <a:endParaRPr lang="fr-BE" dirty="0" smtClean="0">
              <a:solidFill>
                <a:schemeClr val="bg1"/>
              </a:solidFill>
            </a:endParaRPr>
          </a:p>
          <a:p>
            <a:pPr algn="ctr"/>
            <a:r>
              <a:rPr lang="fr-BE" dirty="0" err="1" smtClean="0">
                <a:solidFill>
                  <a:schemeClr val="bg1"/>
                </a:solidFill>
              </a:rPr>
              <a:t>Athens</a:t>
            </a:r>
            <a:r>
              <a:rPr lang="fr-BE" dirty="0" smtClean="0">
                <a:solidFill>
                  <a:schemeClr val="bg1"/>
                </a:solidFill>
              </a:rPr>
              <a:t> - 8 &amp; 9 </a:t>
            </a:r>
            <a:r>
              <a:rPr lang="fr-BE" dirty="0" err="1" smtClean="0">
                <a:solidFill>
                  <a:schemeClr val="bg1"/>
                </a:solidFill>
              </a:rPr>
              <a:t>june</a:t>
            </a:r>
            <a:r>
              <a:rPr lang="fr-BE" dirty="0" smtClean="0">
                <a:solidFill>
                  <a:schemeClr val="bg1"/>
                </a:solidFill>
              </a:rPr>
              <a:t> 201</a:t>
            </a:r>
            <a:r>
              <a:rPr lang="nl-BE" dirty="0" smtClean="0">
                <a:solidFill>
                  <a:schemeClr val="bg1"/>
                </a:solidFill>
              </a:rPr>
              <a:t>7</a:t>
            </a:r>
            <a:endParaRPr lang="nl-BE" dirty="0">
              <a:solidFill>
                <a:schemeClr val="bg1"/>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3224" y="5389540"/>
            <a:ext cx="1777533" cy="1147064"/>
          </a:xfrm>
          <a:prstGeom prst="rect">
            <a:avLst/>
          </a:prstGeom>
        </p:spPr>
      </p:pic>
      <p:pic>
        <p:nvPicPr>
          <p:cNvPr id="2050" name="Picture 2" descr="http://intranet.just.fgov.be/charte_graphique/logo/spf_just_rgb_jpg/spf_just_q_u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823" y="6090082"/>
            <a:ext cx="2306802" cy="648069"/>
          </a:xfrm>
          <a:prstGeom prst="rect">
            <a:avLst/>
          </a:prstGeom>
          <a:noFill/>
          <a:extLst>
            <a:ext uri="{909E8E84-426E-40DD-AFC4-6F175D3DCCD1}">
              <a14:hiddenFill xmlns:a14="http://schemas.microsoft.com/office/drawing/2010/main">
                <a:solidFill>
                  <a:srgbClr val="FFFFFF"/>
                </a:solidFill>
              </a14:hiddenFill>
            </a:ext>
          </a:extLst>
        </p:spPr>
      </p:pic>
      <p:sp>
        <p:nvSpPr>
          <p:cNvPr id="7" name="Titel 1"/>
          <p:cNvSpPr txBox="1">
            <a:spLocks/>
          </p:cNvSpPr>
          <p:nvPr/>
        </p:nvSpPr>
        <p:spPr>
          <a:xfrm>
            <a:off x="516385" y="4466947"/>
            <a:ext cx="10795246" cy="1315069"/>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sz="1100" dirty="0" smtClean="0">
                <a:solidFill>
                  <a:schemeClr val="bg1"/>
                </a:solidFill>
              </a:rPr>
              <a:t>Marc Vermeulen												Johan Van Der Fraene</a:t>
            </a:r>
            <a:r>
              <a:rPr lang="fr-BE" sz="1100" dirty="0">
                <a:solidFill>
                  <a:schemeClr val="bg1"/>
                </a:solidFill>
              </a:rPr>
              <a:t>n</a:t>
            </a:r>
            <a:endParaRPr lang="fr-BE" sz="1100" dirty="0" smtClean="0">
              <a:solidFill>
                <a:schemeClr val="bg1"/>
              </a:solidFill>
            </a:endParaRPr>
          </a:p>
          <a:p>
            <a:r>
              <a:rPr lang="fr-BE" sz="1100" dirty="0" err="1" smtClean="0">
                <a:solidFill>
                  <a:schemeClr val="bg1"/>
                </a:solidFill>
              </a:rPr>
              <a:t>Advisor</a:t>
            </a:r>
            <a:r>
              <a:rPr lang="fr-BE" sz="1100" dirty="0" smtClean="0">
                <a:solidFill>
                  <a:schemeClr val="bg1"/>
                </a:solidFill>
              </a:rPr>
              <a:t> </a:t>
            </a:r>
            <a:r>
              <a:rPr lang="fr-BE" sz="1100" dirty="0" err="1" smtClean="0">
                <a:solidFill>
                  <a:schemeClr val="bg1"/>
                </a:solidFill>
              </a:rPr>
              <a:t>general</a:t>
            </a:r>
            <a:r>
              <a:rPr lang="fr-BE" sz="1100" dirty="0" smtClean="0">
                <a:solidFill>
                  <a:schemeClr val="bg1"/>
                </a:solidFill>
              </a:rPr>
              <a:t>												</a:t>
            </a:r>
            <a:r>
              <a:rPr lang="fr-BE" sz="1100" dirty="0" err="1" smtClean="0">
                <a:solidFill>
                  <a:schemeClr val="bg1"/>
                </a:solidFill>
              </a:rPr>
              <a:t>Advocate</a:t>
            </a:r>
            <a:r>
              <a:rPr lang="fr-BE" sz="1100" dirty="0" smtClean="0">
                <a:solidFill>
                  <a:schemeClr val="bg1"/>
                </a:solidFill>
              </a:rPr>
              <a:t> </a:t>
            </a:r>
            <a:r>
              <a:rPr lang="fr-BE" sz="1100" dirty="0" err="1" smtClean="0">
                <a:solidFill>
                  <a:schemeClr val="bg1"/>
                </a:solidFill>
              </a:rPr>
              <a:t>general</a:t>
            </a:r>
            <a:endParaRPr lang="fr-BE" sz="1100" dirty="0" smtClean="0">
              <a:solidFill>
                <a:schemeClr val="bg1"/>
              </a:solidFill>
            </a:endParaRPr>
          </a:p>
          <a:p>
            <a:r>
              <a:rPr lang="fr-BE" sz="1100" dirty="0" err="1" smtClean="0">
                <a:solidFill>
                  <a:schemeClr val="bg1"/>
                </a:solidFill>
              </a:rPr>
              <a:t>Strategic</a:t>
            </a:r>
            <a:r>
              <a:rPr lang="fr-BE" sz="1100" dirty="0" smtClean="0">
                <a:solidFill>
                  <a:schemeClr val="bg1"/>
                </a:solidFill>
              </a:rPr>
              <a:t> </a:t>
            </a:r>
            <a:r>
              <a:rPr lang="fr-BE" sz="1100" dirty="0" err="1" smtClean="0">
                <a:solidFill>
                  <a:schemeClr val="bg1"/>
                </a:solidFill>
              </a:rPr>
              <a:t>director</a:t>
            </a:r>
            <a:r>
              <a:rPr lang="fr-BE" sz="1100" dirty="0" smtClean="0">
                <a:solidFill>
                  <a:schemeClr val="bg1"/>
                </a:solidFill>
              </a:rPr>
              <a:t>												Court of Cassation</a:t>
            </a:r>
          </a:p>
          <a:p>
            <a:r>
              <a:rPr lang="nl-BE" sz="1100" dirty="0">
                <a:solidFill>
                  <a:schemeClr val="bg1"/>
                </a:solidFill>
              </a:rPr>
              <a:t>F</a:t>
            </a:r>
            <a:r>
              <a:rPr lang="nl-BE" sz="1100" dirty="0" smtClean="0">
                <a:solidFill>
                  <a:schemeClr val="bg1"/>
                </a:solidFill>
              </a:rPr>
              <a:t>PS Justice</a:t>
            </a:r>
            <a:endParaRPr lang="nl-BE" sz="1100" dirty="0">
              <a:solidFill>
                <a:schemeClr val="bg1"/>
              </a:solidFill>
            </a:endParaRPr>
          </a:p>
        </p:txBody>
      </p:sp>
    </p:spTree>
    <p:extLst>
      <p:ext uri="{BB962C8B-B14F-4D97-AF65-F5344CB8AC3E}">
        <p14:creationId xmlns:p14="http://schemas.microsoft.com/office/powerpoint/2010/main" val="273933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43339" y="1148396"/>
            <a:ext cx="12048661" cy="369332"/>
          </a:xfrm>
          <a:prstGeom prst="rect">
            <a:avLst/>
          </a:prstGeom>
        </p:spPr>
        <p:txBody>
          <a:bodyPr wrap="square">
            <a:spAutoFit/>
          </a:bodyPr>
          <a:lstStyle/>
          <a:p>
            <a:pPr algn="ctr">
              <a:spcBef>
                <a:spcPts val="0"/>
              </a:spcBef>
              <a:spcAft>
                <a:spcPts val="600"/>
              </a:spcAft>
              <a:defRPr/>
            </a:pPr>
            <a:r>
              <a:rPr lang="nl-BE" b="1" kern="0" dirty="0">
                <a:solidFill>
                  <a:schemeClr val="bg1"/>
                </a:solidFill>
              </a:rPr>
              <a:t>Exchange of court </a:t>
            </a:r>
            <a:r>
              <a:rPr lang="nl-BE" b="1" kern="0" dirty="0" err="1">
                <a:solidFill>
                  <a:schemeClr val="bg1"/>
                </a:solidFill>
              </a:rPr>
              <a:t>decisions</a:t>
            </a:r>
            <a:r>
              <a:rPr lang="nl-BE" b="1" kern="0" dirty="0">
                <a:solidFill>
                  <a:schemeClr val="bg1"/>
                </a:solidFill>
              </a:rPr>
              <a:t> </a:t>
            </a:r>
            <a:r>
              <a:rPr lang="nl-BE" b="1" kern="0" dirty="0" err="1">
                <a:solidFill>
                  <a:schemeClr val="bg1"/>
                </a:solidFill>
              </a:rPr>
              <a:t>with</a:t>
            </a:r>
            <a:r>
              <a:rPr lang="nl-BE" b="1" kern="0" dirty="0">
                <a:solidFill>
                  <a:schemeClr val="bg1"/>
                </a:solidFill>
              </a:rPr>
              <a:t> EU &amp; </a:t>
            </a:r>
            <a:r>
              <a:rPr lang="nl-BE" b="1" kern="0" dirty="0" err="1" smtClean="0">
                <a:solidFill>
                  <a:schemeClr val="bg1"/>
                </a:solidFill>
              </a:rPr>
              <a:t>Juridat</a:t>
            </a:r>
            <a:r>
              <a:rPr lang="nl-BE" b="1" kern="0" dirty="0" smtClean="0">
                <a:solidFill>
                  <a:schemeClr val="bg1"/>
                </a:solidFill>
              </a:rPr>
              <a:t> </a:t>
            </a:r>
            <a:r>
              <a:rPr lang="fr-BE" sz="1800" b="1" dirty="0" smtClean="0">
                <a:solidFill>
                  <a:schemeClr val="bg1"/>
                </a:solidFill>
              </a:rPr>
              <a:t>– short </a:t>
            </a:r>
            <a:r>
              <a:rPr lang="fr-BE" sz="1800" b="1" dirty="0" err="1" smtClean="0">
                <a:solidFill>
                  <a:schemeClr val="bg1"/>
                </a:solidFill>
              </a:rPr>
              <a:t>term</a:t>
            </a:r>
            <a:r>
              <a:rPr lang="fr-BE" b="1" dirty="0">
                <a:solidFill>
                  <a:schemeClr val="bg1"/>
                </a:solidFill>
              </a:rPr>
              <a:t> </a:t>
            </a:r>
            <a:r>
              <a:rPr lang="fr-BE" b="1" dirty="0" smtClean="0">
                <a:solidFill>
                  <a:schemeClr val="bg1"/>
                </a:solidFill>
              </a:rPr>
              <a:t>– Court of </a:t>
            </a:r>
            <a:r>
              <a:rPr lang="fr-BE" sz="1800" b="1" dirty="0" smtClean="0">
                <a:solidFill>
                  <a:schemeClr val="bg1"/>
                </a:solidFill>
              </a:rPr>
              <a:t>Cassatio</a:t>
            </a:r>
            <a:r>
              <a:rPr lang="fr-BE" b="1" dirty="0" smtClean="0">
                <a:solidFill>
                  <a:schemeClr val="bg1"/>
                </a:solidFill>
              </a:rPr>
              <a:t>n – </a:t>
            </a:r>
            <a:r>
              <a:rPr lang="fr-BE" b="1" dirty="0" err="1" smtClean="0">
                <a:solidFill>
                  <a:schemeClr val="bg1"/>
                </a:solidFill>
              </a:rPr>
              <a:t>Oct</a:t>
            </a:r>
            <a:r>
              <a:rPr lang="fr-BE" b="1" dirty="0" smtClean="0">
                <a:solidFill>
                  <a:schemeClr val="bg1"/>
                </a:solidFill>
              </a:rPr>
              <a:t> 2017</a:t>
            </a:r>
            <a:endParaRPr lang="fr-BE" sz="1800" b="1" dirty="0">
              <a:solidFill>
                <a:schemeClr val="bg1"/>
              </a:solidFill>
            </a:endParaRPr>
          </a:p>
        </p:txBody>
      </p:sp>
      <p:sp>
        <p:nvSpPr>
          <p:cNvPr id="77" name="Slide Number Placeholder 3"/>
          <p:cNvSpPr>
            <a:spLocks noGrp="1"/>
          </p:cNvSpPr>
          <p:nvPr>
            <p:ph type="sldNum" sz="quarter" idx="12"/>
          </p:nvPr>
        </p:nvSpPr>
        <p:spPr>
          <a:xfrm>
            <a:off x="9347200" y="6400800"/>
            <a:ext cx="1219200" cy="457200"/>
          </a:xfrm>
          <a:noFill/>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fld id="{BAD331B1-609E-4771-93EF-172A0810FD99}" type="slidenum">
              <a:rPr lang="en-US" altLang="en-US" sz="1200">
                <a:solidFill>
                  <a:schemeClr val="bg1"/>
                </a:solidFill>
              </a:rPr>
              <a:pPr/>
              <a:t>10</a:t>
            </a:fld>
            <a:endParaRPr lang="en-US" altLang="en-US" sz="1200" dirty="0">
              <a:solidFill>
                <a:schemeClr val="bg1"/>
              </a:solidFill>
            </a:endParaRPr>
          </a:p>
        </p:txBody>
      </p:sp>
      <p:sp>
        <p:nvSpPr>
          <p:cNvPr id="6" name="Title 1"/>
          <p:cNvSpPr txBox="1">
            <a:spLocks/>
          </p:cNvSpPr>
          <p:nvPr/>
        </p:nvSpPr>
        <p:spPr bwMode="auto">
          <a:xfrm>
            <a:off x="317877" y="1690412"/>
            <a:ext cx="11522680" cy="4370569"/>
          </a:xfrm>
          <a:prstGeom prst="rect">
            <a:avLst/>
          </a:prstGeom>
          <a:solidFill>
            <a:schemeClr val="accent4">
              <a:lumMod val="40000"/>
              <a:lumOff val="60000"/>
            </a:schemeClr>
          </a:solidFill>
          <a:ln>
            <a:noFill/>
          </a:ln>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600" b="1">
                <a:solidFill>
                  <a:schemeClr val="tx2"/>
                </a:solidFill>
                <a:latin typeface="+mj-lt"/>
                <a:ea typeface="+mj-ea"/>
                <a:cs typeface="ＭＳ Ｐゴシック"/>
              </a:defRPr>
            </a:lvl1pPr>
            <a:lvl2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2pPr>
            <a:lvl3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3pPr>
            <a:lvl4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4pPr>
            <a:lvl5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5pPr>
            <a:lvl6pPr marL="457200" algn="l" rtl="0" fontAlgn="base">
              <a:spcBef>
                <a:spcPct val="0"/>
              </a:spcBef>
              <a:spcAft>
                <a:spcPct val="0"/>
              </a:spcAft>
              <a:defRPr sz="2600" b="1">
                <a:solidFill>
                  <a:schemeClr val="tx2"/>
                </a:solidFill>
                <a:latin typeface="Arial" charset="0"/>
                <a:ea typeface="ＭＳ Ｐゴシック" pitchFamily="112" charset="-128"/>
              </a:defRPr>
            </a:lvl6pPr>
            <a:lvl7pPr marL="914400" algn="l" rtl="0" fontAlgn="base">
              <a:spcBef>
                <a:spcPct val="0"/>
              </a:spcBef>
              <a:spcAft>
                <a:spcPct val="0"/>
              </a:spcAft>
              <a:defRPr sz="2600" b="1">
                <a:solidFill>
                  <a:schemeClr val="tx2"/>
                </a:solidFill>
                <a:latin typeface="Arial" charset="0"/>
                <a:ea typeface="ＭＳ Ｐゴシック" pitchFamily="112" charset="-128"/>
              </a:defRPr>
            </a:lvl7pPr>
            <a:lvl8pPr marL="1371600" algn="l" rtl="0" fontAlgn="base">
              <a:spcBef>
                <a:spcPct val="0"/>
              </a:spcBef>
              <a:spcAft>
                <a:spcPct val="0"/>
              </a:spcAft>
              <a:defRPr sz="2600" b="1">
                <a:solidFill>
                  <a:schemeClr val="tx2"/>
                </a:solidFill>
                <a:latin typeface="Arial" charset="0"/>
                <a:ea typeface="ＭＳ Ｐゴシック" pitchFamily="112" charset="-128"/>
              </a:defRPr>
            </a:lvl8pPr>
            <a:lvl9pPr marL="1828800" algn="l" rtl="0" fontAlgn="base">
              <a:spcBef>
                <a:spcPct val="0"/>
              </a:spcBef>
              <a:spcAft>
                <a:spcPct val="0"/>
              </a:spcAft>
              <a:defRPr sz="2600" b="1">
                <a:solidFill>
                  <a:schemeClr val="tx2"/>
                </a:solidFill>
                <a:latin typeface="Arial" charset="0"/>
                <a:ea typeface="ＭＳ Ｐゴシック" pitchFamily="112" charset="-128"/>
              </a:defRPr>
            </a:lvl9pPr>
          </a:lstStyle>
          <a:p>
            <a:pPr lvl="0" eaLnBrk="1" fontAlgn="auto" hangingPunct="1">
              <a:spcBef>
                <a:spcPts val="0"/>
              </a:spcBef>
              <a:spcAft>
                <a:spcPts val="0"/>
              </a:spcAft>
              <a:defRPr/>
            </a:pPr>
            <a:endParaRPr lang="nl-BE" sz="1800" b="0" dirty="0">
              <a:solidFill>
                <a:schemeClr val="bg1"/>
              </a:solidFill>
            </a:endParaRPr>
          </a:p>
        </p:txBody>
      </p:sp>
      <p:sp>
        <p:nvSpPr>
          <p:cNvPr id="7" name="Rectangle 6"/>
          <p:cNvSpPr/>
          <p:nvPr/>
        </p:nvSpPr>
        <p:spPr bwMode="auto">
          <a:xfrm>
            <a:off x="335360" y="1861670"/>
            <a:ext cx="11184000" cy="34319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fr-BE" sz="1200" b="1" dirty="0" smtClean="0">
                <a:solidFill>
                  <a:schemeClr val="bg1"/>
                </a:solidFill>
                <a:ea typeface="ＭＳ Ｐゴシック" pitchFamily="112" charset="-128"/>
              </a:rPr>
              <a:t>JUSTICE</a:t>
            </a:r>
            <a:endParaRPr lang="fr-BE" sz="1200" b="1" dirty="0">
              <a:solidFill>
                <a:schemeClr val="bg1"/>
              </a:solidFill>
              <a:ea typeface="ＭＳ Ｐゴシック" pitchFamily="112" charset="-128"/>
            </a:endParaRPr>
          </a:p>
        </p:txBody>
      </p:sp>
      <p:sp>
        <p:nvSpPr>
          <p:cNvPr id="8" name="Rectangle 7"/>
          <p:cNvSpPr/>
          <p:nvPr/>
        </p:nvSpPr>
        <p:spPr bwMode="auto">
          <a:xfrm>
            <a:off x="492155" y="3153006"/>
            <a:ext cx="1091343" cy="555683"/>
          </a:xfrm>
          <a:prstGeom prst="rect">
            <a:avLst/>
          </a:prstGeom>
          <a:solidFill>
            <a:schemeClr val="accent3">
              <a:lumMod val="60000"/>
              <a:lumOff val="40000"/>
            </a:schemeClr>
          </a:solidFill>
          <a:ln w="9525" cap="flat" cmpd="sng" algn="ctr">
            <a:solidFill>
              <a:srgbClr val="00206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nl-BE" sz="1200" i="0" u="none" strike="noStrike" cap="none" normalizeH="0" baseline="0" dirty="0">
              <a:ln>
                <a:noFill/>
              </a:ln>
              <a:solidFill>
                <a:schemeClr val="bg1"/>
              </a:solidFill>
              <a:effectLst/>
              <a:ea typeface="ＭＳ Ｐゴシック" pitchFamily="112"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nl-BE" sz="1400" b="1" i="0" u="none" strike="noStrike" cap="none" normalizeH="0" baseline="0" dirty="0" err="1" smtClean="0">
                <a:ln>
                  <a:noFill/>
                </a:ln>
                <a:solidFill>
                  <a:schemeClr val="bg1"/>
                </a:solidFill>
                <a:effectLst/>
                <a:ea typeface="ＭＳ Ｐゴシック" pitchFamily="112" charset="-128"/>
              </a:rPr>
              <a:t>Syscas</a:t>
            </a:r>
            <a:endParaRPr kumimoji="0" lang="nl-BE" sz="1100" b="1" i="0" u="none" strike="noStrike" cap="none" normalizeH="0" baseline="0" dirty="0">
              <a:ln>
                <a:noFill/>
              </a:ln>
              <a:solidFill>
                <a:schemeClr val="bg1"/>
              </a:solidFill>
              <a:effectLst/>
              <a:ea typeface="ＭＳ Ｐゴシック" pitchFamily="112" charset="-128"/>
            </a:endParaRPr>
          </a:p>
        </p:txBody>
      </p:sp>
      <p:sp>
        <p:nvSpPr>
          <p:cNvPr id="9" name="Flowchart: Magnetic Disk 8"/>
          <p:cNvSpPr/>
          <p:nvPr/>
        </p:nvSpPr>
        <p:spPr bwMode="auto">
          <a:xfrm>
            <a:off x="399078" y="3657338"/>
            <a:ext cx="408981" cy="258732"/>
          </a:xfrm>
          <a:prstGeom prst="flowChartMagneticDisk">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solidFill>
              <a:schemeClr val="tx1"/>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BE" sz="1200" b="1" i="0" u="none" strike="noStrike" cap="none" normalizeH="0" baseline="0" dirty="0">
              <a:ln>
                <a:noFill/>
              </a:ln>
              <a:solidFill>
                <a:schemeClr val="bg1"/>
              </a:solidFill>
              <a:effectLst/>
              <a:ea typeface="ＭＳ Ｐゴシック" pitchFamily="112" charset="-128"/>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33" y="2950386"/>
            <a:ext cx="486032" cy="432000"/>
          </a:xfrm>
          <a:prstGeom prst="rect">
            <a:avLst/>
          </a:prstGeom>
        </p:spPr>
      </p:pic>
      <p:sp>
        <p:nvSpPr>
          <p:cNvPr id="11" name="Rectangle 10"/>
          <p:cNvSpPr/>
          <p:nvPr/>
        </p:nvSpPr>
        <p:spPr bwMode="auto">
          <a:xfrm>
            <a:off x="9264352" y="3068973"/>
            <a:ext cx="1632181" cy="726296"/>
          </a:xfrm>
          <a:prstGeom prst="rect">
            <a:avLst/>
          </a:prstGeom>
          <a:solidFill>
            <a:schemeClr val="accent3">
              <a:lumMod val="60000"/>
              <a:lumOff val="40000"/>
            </a:schemeClr>
          </a:solidFill>
          <a:ln w="5715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nl-BE" sz="1200" i="0" u="none" strike="noStrike" cap="none" normalizeH="0" baseline="0" dirty="0">
              <a:ln>
                <a:noFill/>
              </a:ln>
              <a:solidFill>
                <a:schemeClr val="bg1"/>
              </a:solidFill>
              <a:effectLst/>
              <a:ea typeface="ＭＳ Ｐゴシック" pitchFamily="112" charset="-128"/>
            </a:endParaRPr>
          </a:p>
          <a:p>
            <a:pPr algn="ctr"/>
            <a:r>
              <a:rPr lang="nl-BE" altLang="en-US" sz="1400" b="1" dirty="0">
                <a:solidFill>
                  <a:schemeClr val="bg1"/>
                </a:solidFill>
              </a:rPr>
              <a:t>EU search </a:t>
            </a:r>
            <a:r>
              <a:rPr lang="nl-BE" altLang="en-US" sz="1400" b="1" dirty="0" smtClean="0">
                <a:solidFill>
                  <a:schemeClr val="bg1"/>
                </a:solidFill>
              </a:rPr>
              <a:t>engine</a:t>
            </a:r>
            <a:endParaRPr kumimoji="0" lang="nl-BE" sz="1100" b="1" i="0" u="none" strike="noStrike" cap="none" normalizeH="0" baseline="0" dirty="0">
              <a:ln>
                <a:noFill/>
              </a:ln>
              <a:solidFill>
                <a:schemeClr val="bg1"/>
              </a:solidFill>
              <a:effectLst/>
              <a:ea typeface="ＭＳ Ｐゴシック" pitchFamily="112" charset="-128"/>
            </a:endParaRPr>
          </a:p>
        </p:txBody>
      </p:sp>
      <p:sp>
        <p:nvSpPr>
          <p:cNvPr id="12" name="Flowchart: Magnetic Disk 11"/>
          <p:cNvSpPr/>
          <p:nvPr/>
        </p:nvSpPr>
        <p:spPr bwMode="auto">
          <a:xfrm>
            <a:off x="9072331" y="3746332"/>
            <a:ext cx="408981" cy="258732"/>
          </a:xfrm>
          <a:prstGeom prst="flowChartMagneticDisk">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solidFill>
              <a:schemeClr val="tx1"/>
            </a:solidFill>
            <a:prstDash val="solid"/>
            <a:round/>
            <a:headEnd type="none" w="med" len="med"/>
            <a:tailEnd type="none" w="med" len="med"/>
          </a:ln>
          <a:effectLst>
            <a:glow rad="63500">
              <a:schemeClr val="accent1">
                <a:satMod val="175000"/>
                <a:alpha val="40000"/>
              </a:schemeClr>
            </a:glow>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BE" sz="1200" b="1" i="0" u="none" strike="noStrike" cap="none" normalizeH="0" baseline="0" dirty="0">
              <a:ln>
                <a:noFill/>
              </a:ln>
              <a:solidFill>
                <a:schemeClr val="bg1"/>
              </a:solidFill>
              <a:effectLst/>
              <a:ea typeface="ＭＳ Ｐゴシック" pitchFamily="112" charset="-128"/>
            </a:endParaRPr>
          </a:p>
        </p:txBody>
      </p:sp>
      <p:cxnSp>
        <p:nvCxnSpPr>
          <p:cNvPr id="13" name="Straight Arrow Connector 12"/>
          <p:cNvCxnSpPr/>
          <p:nvPr/>
        </p:nvCxnSpPr>
        <p:spPr bwMode="auto">
          <a:xfrm flipV="1">
            <a:off x="1583499" y="3441139"/>
            <a:ext cx="4779308" cy="12856"/>
          </a:xfrm>
          <a:prstGeom prst="straightConnector1">
            <a:avLst/>
          </a:prstGeom>
          <a:solidFill>
            <a:schemeClr val="accent1"/>
          </a:solidFill>
          <a:ln w="28575" cap="flat" cmpd="sng" algn="ctr">
            <a:solidFill>
              <a:srgbClr val="002060"/>
            </a:solidFill>
            <a:prstDash val="solid"/>
            <a:round/>
            <a:headEnd type="none" w="med" len="med"/>
            <a:tailEnd type="triangle"/>
          </a:ln>
          <a:effectLst/>
        </p:spPr>
      </p:cxnSp>
      <p:sp>
        <p:nvSpPr>
          <p:cNvPr id="14" name="Rectangle 13"/>
          <p:cNvSpPr/>
          <p:nvPr/>
        </p:nvSpPr>
        <p:spPr bwMode="auto">
          <a:xfrm>
            <a:off x="9262163" y="4305118"/>
            <a:ext cx="1632181" cy="726296"/>
          </a:xfrm>
          <a:prstGeom prst="rect">
            <a:avLst/>
          </a:prstGeom>
          <a:solidFill>
            <a:schemeClr val="accent3">
              <a:lumMod val="60000"/>
              <a:lumOff val="40000"/>
            </a:schemeClr>
          </a:solidFill>
          <a:ln w="57150" cap="flat" cmpd="sng" algn="ctr">
            <a:solidFill>
              <a:srgbClr val="00206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nl-BE" sz="1200" i="0" u="none" strike="noStrike" cap="none" normalizeH="0" baseline="0" dirty="0">
              <a:ln>
                <a:noFill/>
              </a:ln>
              <a:solidFill>
                <a:schemeClr val="bg1"/>
              </a:solidFill>
              <a:effectLst/>
              <a:ea typeface="ＭＳ Ｐゴシック" pitchFamily="112" charset="-128"/>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nl-BE" sz="1400" b="1" i="0" u="none" strike="noStrike" cap="none" normalizeH="0" baseline="0" dirty="0" err="1">
                <a:ln>
                  <a:noFill/>
                </a:ln>
                <a:solidFill>
                  <a:schemeClr val="bg1"/>
                </a:solidFill>
                <a:effectLst/>
                <a:ea typeface="ＭＳ Ｐゴシック" pitchFamily="112" charset="-128"/>
              </a:rPr>
              <a:t>Juridat</a:t>
            </a:r>
            <a:endParaRPr kumimoji="0" lang="nl-BE" sz="1100" b="1" i="0" u="none" strike="noStrike" cap="none" normalizeH="0" baseline="0" dirty="0">
              <a:ln>
                <a:noFill/>
              </a:ln>
              <a:solidFill>
                <a:schemeClr val="bg1"/>
              </a:solidFill>
              <a:effectLst/>
              <a:ea typeface="ＭＳ Ｐゴシック" pitchFamily="112" charset="-128"/>
            </a:endParaRPr>
          </a:p>
        </p:txBody>
      </p:sp>
      <p:sp>
        <p:nvSpPr>
          <p:cNvPr id="15" name="TextBox 14"/>
          <p:cNvSpPr txBox="1"/>
          <p:nvPr/>
        </p:nvSpPr>
        <p:spPr>
          <a:xfrm>
            <a:off x="1150671" y="2716419"/>
            <a:ext cx="1729656" cy="430887"/>
          </a:xfrm>
          <a:prstGeom prst="rect">
            <a:avLst/>
          </a:prstGeom>
          <a:noFill/>
        </p:spPr>
        <p:txBody>
          <a:bodyPr wrap="square" rtlCol="0">
            <a:spAutoFit/>
          </a:bodyPr>
          <a:lstStyle/>
          <a:p>
            <a:pPr algn="ctr">
              <a:defRPr/>
            </a:pPr>
            <a:r>
              <a:rPr lang="nl-BE" sz="1050" dirty="0" err="1">
                <a:solidFill>
                  <a:schemeClr val="bg1"/>
                </a:solidFill>
              </a:rPr>
              <a:t>Possible</a:t>
            </a:r>
            <a:r>
              <a:rPr lang="nl-BE" sz="1050" dirty="0">
                <a:solidFill>
                  <a:schemeClr val="bg1"/>
                </a:solidFill>
              </a:rPr>
              <a:t> </a:t>
            </a:r>
            <a:r>
              <a:rPr lang="nl-BE" sz="1050" dirty="0" err="1">
                <a:solidFill>
                  <a:schemeClr val="bg1"/>
                </a:solidFill>
              </a:rPr>
              <a:t>anonymised</a:t>
            </a:r>
            <a:r>
              <a:rPr lang="nl-BE" sz="1050" dirty="0">
                <a:solidFill>
                  <a:schemeClr val="bg1"/>
                </a:solidFill>
              </a:rPr>
              <a:t> </a:t>
            </a:r>
            <a:r>
              <a:rPr lang="nl-BE" sz="1050" dirty="0" err="1">
                <a:solidFill>
                  <a:schemeClr val="bg1"/>
                </a:solidFill>
              </a:rPr>
              <a:t>decision</a:t>
            </a:r>
            <a:endParaRPr lang="en-GB" sz="1050" dirty="0">
              <a:solidFill>
                <a:schemeClr val="bg1"/>
              </a:solidFill>
            </a:endParaRPr>
          </a:p>
        </p:txBody>
      </p:sp>
      <p:sp>
        <p:nvSpPr>
          <p:cNvPr id="16" name="Flowchart: Alternate Process 15"/>
          <p:cNvSpPr/>
          <p:nvPr/>
        </p:nvSpPr>
        <p:spPr bwMode="auto">
          <a:xfrm>
            <a:off x="6384033" y="3078909"/>
            <a:ext cx="1947191" cy="724463"/>
          </a:xfrm>
          <a:prstGeom prst="flowChartAlternateProcess">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defRPr/>
            </a:pPr>
            <a:r>
              <a:rPr lang="nl-BE" sz="1400" dirty="0">
                <a:solidFill>
                  <a:schemeClr val="bg1"/>
                </a:solidFill>
              </a:rPr>
              <a:t>Switch </a:t>
            </a:r>
            <a:r>
              <a:rPr lang="nl-BE" sz="1400" dirty="0" err="1">
                <a:solidFill>
                  <a:schemeClr val="bg1"/>
                </a:solidFill>
              </a:rPr>
              <a:t>to</a:t>
            </a:r>
            <a:r>
              <a:rPr lang="nl-BE" sz="1400" dirty="0">
                <a:solidFill>
                  <a:schemeClr val="bg1"/>
                </a:solidFill>
              </a:rPr>
              <a:t> ECLI-format</a:t>
            </a:r>
            <a:endParaRPr lang="nl-BE" sz="1000" dirty="0">
              <a:solidFill>
                <a:schemeClr val="bg1"/>
              </a:solidFill>
            </a:endParaRPr>
          </a:p>
        </p:txBody>
      </p:sp>
      <p:cxnSp>
        <p:nvCxnSpPr>
          <p:cNvPr id="17" name="Straight Arrow Connector 16"/>
          <p:cNvCxnSpPr/>
          <p:nvPr/>
        </p:nvCxnSpPr>
        <p:spPr bwMode="auto">
          <a:xfrm>
            <a:off x="8331223" y="3442261"/>
            <a:ext cx="912000" cy="0"/>
          </a:xfrm>
          <a:prstGeom prst="straightConnector1">
            <a:avLst/>
          </a:prstGeom>
          <a:solidFill>
            <a:schemeClr val="accent1"/>
          </a:solidFill>
          <a:ln w="28575" cap="flat" cmpd="sng" algn="ctr">
            <a:solidFill>
              <a:srgbClr val="002060"/>
            </a:solidFill>
            <a:prstDash val="solid"/>
            <a:round/>
            <a:headEnd type="none" w="med" len="med"/>
            <a:tailEnd type="triangle"/>
          </a:ln>
          <a:effectLst/>
        </p:spPr>
      </p:cxnSp>
      <p:pic>
        <p:nvPicPr>
          <p:cNvPr id="1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14551" y="3183784"/>
            <a:ext cx="466815" cy="350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3808528" y="3015348"/>
            <a:ext cx="2270689" cy="253916"/>
          </a:xfrm>
          <a:prstGeom prst="rect">
            <a:avLst/>
          </a:prstGeom>
          <a:noFill/>
        </p:spPr>
        <p:txBody>
          <a:bodyPr wrap="square" rtlCol="0">
            <a:spAutoFit/>
          </a:bodyPr>
          <a:lstStyle/>
          <a:p>
            <a:pPr algn="ctr"/>
            <a:r>
              <a:rPr lang="nl-BE" sz="1050" dirty="0" err="1" smtClean="0">
                <a:solidFill>
                  <a:schemeClr val="bg1"/>
                </a:solidFill>
              </a:rPr>
              <a:t>Anonymised</a:t>
            </a:r>
            <a:r>
              <a:rPr lang="nl-BE" sz="1050" dirty="0" smtClean="0">
                <a:solidFill>
                  <a:schemeClr val="bg1"/>
                </a:solidFill>
              </a:rPr>
              <a:t> </a:t>
            </a:r>
            <a:r>
              <a:rPr lang="nl-BE" sz="1050" dirty="0" err="1" smtClean="0">
                <a:solidFill>
                  <a:schemeClr val="bg1"/>
                </a:solidFill>
              </a:rPr>
              <a:t>decisions</a:t>
            </a:r>
            <a:endParaRPr lang="en-GB" sz="1050" dirty="0">
              <a:solidFill>
                <a:schemeClr val="bg1"/>
              </a:solidFill>
            </a:endParaRPr>
          </a:p>
        </p:txBody>
      </p:sp>
      <p:cxnSp>
        <p:nvCxnSpPr>
          <p:cNvPr id="20" name="Straight Connector 19"/>
          <p:cNvCxnSpPr/>
          <p:nvPr/>
        </p:nvCxnSpPr>
        <p:spPr bwMode="auto">
          <a:xfrm>
            <a:off x="10894344" y="4774368"/>
            <a:ext cx="713448" cy="0"/>
          </a:xfrm>
          <a:prstGeom prst="line">
            <a:avLst/>
          </a:prstGeom>
          <a:solidFill>
            <a:schemeClr val="accent1"/>
          </a:solidFill>
          <a:ln w="28575" cap="flat" cmpd="sng" algn="ctr">
            <a:solidFill>
              <a:srgbClr val="002060"/>
            </a:solidFill>
            <a:prstDash val="solid"/>
            <a:round/>
            <a:headEnd type="none" w="med" len="med"/>
            <a:tailEnd type="none" w="med" len="med"/>
          </a:ln>
          <a:effectLst/>
        </p:spPr>
      </p:cxnSp>
      <p:cxnSp>
        <p:nvCxnSpPr>
          <p:cNvPr id="21" name="Straight Connector 20"/>
          <p:cNvCxnSpPr/>
          <p:nvPr/>
        </p:nvCxnSpPr>
        <p:spPr bwMode="auto">
          <a:xfrm flipV="1">
            <a:off x="11607792" y="3453995"/>
            <a:ext cx="0" cy="1338192"/>
          </a:xfrm>
          <a:prstGeom prst="line">
            <a:avLst/>
          </a:prstGeom>
          <a:solidFill>
            <a:schemeClr val="accent1"/>
          </a:solidFill>
          <a:ln w="28575" cap="flat" cmpd="sng" algn="ctr">
            <a:solidFill>
              <a:srgbClr val="002060"/>
            </a:solidFill>
            <a:prstDash val="solid"/>
            <a:round/>
            <a:headEnd type="none" w="med" len="med"/>
            <a:tailEnd type="none" w="med" len="med"/>
          </a:ln>
          <a:effectLst/>
        </p:spPr>
      </p:cxnSp>
      <p:cxnSp>
        <p:nvCxnSpPr>
          <p:cNvPr id="22" name="Straight Connector 21"/>
          <p:cNvCxnSpPr/>
          <p:nvPr/>
        </p:nvCxnSpPr>
        <p:spPr bwMode="auto">
          <a:xfrm flipV="1">
            <a:off x="10896533" y="3451336"/>
            <a:ext cx="711259" cy="1275"/>
          </a:xfrm>
          <a:prstGeom prst="line">
            <a:avLst/>
          </a:prstGeom>
          <a:solidFill>
            <a:schemeClr val="accent1"/>
          </a:solidFill>
          <a:ln w="28575" cap="flat" cmpd="sng" algn="ctr">
            <a:solidFill>
              <a:srgbClr val="002060"/>
            </a:solidFill>
            <a:prstDash val="solid"/>
            <a:round/>
            <a:headEnd type="none" w="med" len="med"/>
            <a:tailEnd type="none" w="med" len="med"/>
          </a:ln>
          <a:effectLst/>
        </p:spPr>
      </p:cxnSp>
      <p:cxnSp>
        <p:nvCxnSpPr>
          <p:cNvPr id="23" name="Straight Arrow Connector 22"/>
          <p:cNvCxnSpPr/>
          <p:nvPr/>
        </p:nvCxnSpPr>
        <p:spPr bwMode="auto">
          <a:xfrm>
            <a:off x="1583500" y="3623272"/>
            <a:ext cx="3354441" cy="1"/>
          </a:xfrm>
          <a:prstGeom prst="straightConnector1">
            <a:avLst/>
          </a:prstGeom>
          <a:solidFill>
            <a:schemeClr val="accent1"/>
          </a:solidFill>
          <a:ln w="28575" cap="flat" cmpd="sng" algn="ctr">
            <a:solidFill>
              <a:srgbClr val="002060"/>
            </a:solidFill>
            <a:prstDash val="solid"/>
            <a:round/>
            <a:headEnd type="none" w="med" len="med"/>
            <a:tailEnd type="none"/>
          </a:ln>
          <a:effectLst/>
        </p:spPr>
      </p:cxnSp>
      <p:cxnSp>
        <p:nvCxnSpPr>
          <p:cNvPr id="24" name="Straight Connector 23"/>
          <p:cNvCxnSpPr/>
          <p:nvPr/>
        </p:nvCxnSpPr>
        <p:spPr bwMode="auto">
          <a:xfrm flipH="1" flipV="1">
            <a:off x="4920583" y="3615782"/>
            <a:ext cx="23288" cy="1124984"/>
          </a:xfrm>
          <a:prstGeom prst="line">
            <a:avLst/>
          </a:prstGeom>
          <a:solidFill>
            <a:schemeClr val="accent1"/>
          </a:solidFill>
          <a:ln w="28575" cap="flat" cmpd="sng" algn="ctr">
            <a:solidFill>
              <a:srgbClr val="002060"/>
            </a:solidFill>
            <a:prstDash val="solid"/>
            <a:round/>
            <a:headEnd type="none" w="med" len="med"/>
            <a:tailEnd type="none" w="med" len="med"/>
          </a:ln>
          <a:effectLst/>
        </p:spPr>
      </p:cxnSp>
      <p:cxnSp>
        <p:nvCxnSpPr>
          <p:cNvPr id="25" name="Straight Arrow Connector 24"/>
          <p:cNvCxnSpPr/>
          <p:nvPr/>
        </p:nvCxnSpPr>
        <p:spPr bwMode="auto">
          <a:xfrm>
            <a:off x="4920583" y="4740766"/>
            <a:ext cx="4322640" cy="0"/>
          </a:xfrm>
          <a:prstGeom prst="straightConnector1">
            <a:avLst/>
          </a:prstGeom>
          <a:solidFill>
            <a:schemeClr val="accent1"/>
          </a:solidFill>
          <a:ln w="28575" cap="flat" cmpd="sng" algn="ctr">
            <a:solidFill>
              <a:srgbClr val="002060"/>
            </a:solidFill>
            <a:prstDash val="solid"/>
            <a:round/>
            <a:headEnd type="none" w="med" len="med"/>
            <a:tailEnd type="triangle"/>
          </a:ln>
          <a:effectLst/>
        </p:spPr>
      </p:cxnSp>
      <p:sp>
        <p:nvSpPr>
          <p:cNvPr id="26" name="TextBox 25"/>
          <p:cNvSpPr txBox="1"/>
          <p:nvPr/>
        </p:nvSpPr>
        <p:spPr>
          <a:xfrm>
            <a:off x="5861112" y="4403163"/>
            <a:ext cx="2270689" cy="253916"/>
          </a:xfrm>
          <a:prstGeom prst="rect">
            <a:avLst/>
          </a:prstGeom>
          <a:noFill/>
        </p:spPr>
        <p:txBody>
          <a:bodyPr wrap="square" rtlCol="0">
            <a:spAutoFit/>
          </a:bodyPr>
          <a:lstStyle/>
          <a:p>
            <a:pPr algn="ctr"/>
            <a:r>
              <a:rPr lang="nl-BE" sz="1050" dirty="0" err="1" smtClean="0">
                <a:solidFill>
                  <a:schemeClr val="bg1"/>
                </a:solidFill>
              </a:rPr>
              <a:t>Existing</a:t>
            </a:r>
            <a:r>
              <a:rPr lang="nl-BE" sz="1050" dirty="0" smtClean="0">
                <a:solidFill>
                  <a:schemeClr val="bg1"/>
                </a:solidFill>
              </a:rPr>
              <a:t> data flow</a:t>
            </a:r>
            <a:endParaRPr lang="en-GB" sz="1050" dirty="0">
              <a:solidFill>
                <a:schemeClr val="bg1"/>
              </a:solidFill>
            </a:endParaRPr>
          </a:p>
        </p:txBody>
      </p:sp>
      <p:pic>
        <p:nvPicPr>
          <p:cNvPr id="30" name="Picture 2" descr="http://intranet.just.fgov.be/charte_graphique/logo/spf_just_rgb_jpg/spf_just_q_u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677" y="6143350"/>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3772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1"/>
          <p:cNvSpPr txBox="1">
            <a:spLocks/>
          </p:cNvSpPr>
          <p:nvPr/>
        </p:nvSpPr>
        <p:spPr bwMode="auto">
          <a:xfrm>
            <a:off x="239184" y="1722438"/>
            <a:ext cx="11523133" cy="4370387"/>
          </a:xfrm>
          <a:prstGeom prst="rect">
            <a:avLst/>
          </a:prstGeom>
          <a:solidFill>
            <a:schemeClr val="accent4">
              <a:lumMod val="60000"/>
              <a:lumOff val="40000"/>
            </a:schemeClr>
          </a:solidFill>
          <a:ln>
            <a:noFill/>
          </a:ln>
          <a:extLst/>
        </p:spPr>
        <p:txBody>
          <a:bodyPr/>
          <a:lstStyle>
            <a:lvl1pPr algn="l" rtl="0" eaLnBrk="0" fontAlgn="base" hangingPunct="0">
              <a:spcBef>
                <a:spcPct val="0"/>
              </a:spcBef>
              <a:spcAft>
                <a:spcPct val="0"/>
              </a:spcAft>
              <a:defRPr sz="2600" b="1">
                <a:solidFill>
                  <a:schemeClr val="tx2"/>
                </a:solidFill>
                <a:latin typeface="+mj-lt"/>
                <a:ea typeface="+mj-ea"/>
                <a:cs typeface="ＭＳ Ｐゴシック"/>
              </a:defRPr>
            </a:lvl1pPr>
            <a:lvl2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2pPr>
            <a:lvl3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3pPr>
            <a:lvl4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4pPr>
            <a:lvl5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5pPr>
            <a:lvl6pPr marL="457200" algn="l" rtl="0" fontAlgn="base">
              <a:spcBef>
                <a:spcPct val="0"/>
              </a:spcBef>
              <a:spcAft>
                <a:spcPct val="0"/>
              </a:spcAft>
              <a:defRPr sz="2600" b="1">
                <a:solidFill>
                  <a:schemeClr val="tx2"/>
                </a:solidFill>
                <a:latin typeface="Arial" charset="0"/>
                <a:ea typeface="ＭＳ Ｐゴシック" pitchFamily="112" charset="-128"/>
              </a:defRPr>
            </a:lvl6pPr>
            <a:lvl7pPr marL="914400" algn="l" rtl="0" fontAlgn="base">
              <a:spcBef>
                <a:spcPct val="0"/>
              </a:spcBef>
              <a:spcAft>
                <a:spcPct val="0"/>
              </a:spcAft>
              <a:defRPr sz="2600" b="1">
                <a:solidFill>
                  <a:schemeClr val="tx2"/>
                </a:solidFill>
                <a:latin typeface="Arial" charset="0"/>
                <a:ea typeface="ＭＳ Ｐゴシック" pitchFamily="112" charset="-128"/>
              </a:defRPr>
            </a:lvl7pPr>
            <a:lvl8pPr marL="1371600" algn="l" rtl="0" fontAlgn="base">
              <a:spcBef>
                <a:spcPct val="0"/>
              </a:spcBef>
              <a:spcAft>
                <a:spcPct val="0"/>
              </a:spcAft>
              <a:defRPr sz="2600" b="1">
                <a:solidFill>
                  <a:schemeClr val="tx2"/>
                </a:solidFill>
                <a:latin typeface="Arial" charset="0"/>
                <a:ea typeface="ＭＳ Ｐゴシック" pitchFamily="112" charset="-128"/>
              </a:defRPr>
            </a:lvl8pPr>
            <a:lvl9pPr marL="1828800" algn="l" rtl="0" fontAlgn="base">
              <a:spcBef>
                <a:spcPct val="0"/>
              </a:spcBef>
              <a:spcAft>
                <a:spcPct val="0"/>
              </a:spcAft>
              <a:defRPr sz="2600" b="1">
                <a:solidFill>
                  <a:schemeClr val="tx2"/>
                </a:solidFill>
                <a:latin typeface="Arial" charset="0"/>
                <a:ea typeface="ＭＳ Ｐゴシック" pitchFamily="112" charset="-128"/>
              </a:defRPr>
            </a:lvl9pPr>
          </a:lstStyle>
          <a:p>
            <a:pPr eaLnBrk="1" fontAlgn="auto" hangingPunct="1">
              <a:spcBef>
                <a:spcPts val="0"/>
              </a:spcBef>
              <a:spcAft>
                <a:spcPts val="0"/>
              </a:spcAft>
              <a:defRPr/>
            </a:pPr>
            <a:endParaRPr lang="nl-BE" sz="1800" b="0" dirty="0">
              <a:solidFill>
                <a:srgbClr val="00B050"/>
              </a:solidFill>
            </a:endParaRPr>
          </a:p>
        </p:txBody>
      </p:sp>
      <p:sp>
        <p:nvSpPr>
          <p:cNvPr id="16388" name="Slide Number Placeholder 3"/>
          <p:cNvSpPr>
            <a:spLocks noGrp="1"/>
          </p:cNvSpPr>
          <p:nvPr>
            <p:ph type="sldNum" sz="quarter" idx="12"/>
          </p:nvPr>
        </p:nvSpPr>
        <p:spPr>
          <a:noFill/>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fld id="{BAD331B1-609E-4771-93EF-172A0810FD99}" type="slidenum">
              <a:rPr lang="en-US" altLang="en-US" sz="1200">
                <a:solidFill>
                  <a:schemeClr val="bg1"/>
                </a:solidFill>
              </a:rPr>
              <a:pPr/>
              <a:t>11</a:t>
            </a:fld>
            <a:endParaRPr lang="en-US" altLang="en-US" sz="1200" dirty="0"/>
          </a:p>
        </p:txBody>
      </p:sp>
      <p:sp>
        <p:nvSpPr>
          <p:cNvPr id="16389" name="Rectangle 52"/>
          <p:cNvSpPr>
            <a:spLocks noChangeArrowheads="1"/>
          </p:cNvSpPr>
          <p:nvPr/>
        </p:nvSpPr>
        <p:spPr bwMode="auto">
          <a:xfrm>
            <a:off x="334433" y="1862138"/>
            <a:ext cx="11184467" cy="342900"/>
          </a:xfrm>
          <a:prstGeom prst="rect">
            <a:avLst/>
          </a:prstGeom>
          <a:solidFill>
            <a:schemeClr val="accent2"/>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r>
              <a:rPr lang="fr-BE" altLang="en-US" sz="1200" b="1" dirty="0" smtClean="0">
                <a:solidFill>
                  <a:schemeClr val="bg1"/>
                </a:solidFill>
              </a:rPr>
              <a:t>JUSTICE</a:t>
            </a:r>
            <a:endParaRPr lang="fr-BE" altLang="en-US" sz="1200" b="1" dirty="0">
              <a:solidFill>
                <a:schemeClr val="bg1"/>
              </a:solidFill>
            </a:endParaRPr>
          </a:p>
        </p:txBody>
      </p:sp>
      <p:sp>
        <p:nvSpPr>
          <p:cNvPr id="72" name="Flowchart: Alternate Process 71"/>
          <p:cNvSpPr/>
          <p:nvPr/>
        </p:nvSpPr>
        <p:spPr bwMode="auto">
          <a:xfrm>
            <a:off x="2639484" y="3078164"/>
            <a:ext cx="1947333" cy="725487"/>
          </a:xfrm>
          <a:prstGeom prst="flowChartAlternateProcess">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anchor="ctr"/>
          <a:lstStyle/>
          <a:p>
            <a:pPr algn="ctr">
              <a:defRPr/>
            </a:pPr>
            <a:r>
              <a:rPr lang="nl-BE" sz="1400" dirty="0" err="1">
                <a:solidFill>
                  <a:schemeClr val="bg1"/>
                </a:solidFill>
              </a:rPr>
              <a:t>VaJa</a:t>
            </a:r>
            <a:r>
              <a:rPr lang="nl-BE" sz="1400" dirty="0">
                <a:solidFill>
                  <a:schemeClr val="bg1"/>
                </a:solidFill>
              </a:rPr>
              <a:t> WS</a:t>
            </a:r>
            <a:endParaRPr lang="nl-BE" sz="1000" dirty="0">
              <a:solidFill>
                <a:schemeClr val="bg1"/>
              </a:solidFill>
            </a:endParaRPr>
          </a:p>
        </p:txBody>
      </p:sp>
      <p:sp>
        <p:nvSpPr>
          <p:cNvPr id="16391" name="Rectangle 82"/>
          <p:cNvSpPr>
            <a:spLocks noChangeArrowheads="1"/>
          </p:cNvSpPr>
          <p:nvPr/>
        </p:nvSpPr>
        <p:spPr bwMode="auto">
          <a:xfrm>
            <a:off x="493184" y="3167063"/>
            <a:ext cx="1016000" cy="754856"/>
          </a:xfrm>
          <a:prstGeom prst="rect">
            <a:avLst/>
          </a:prstGeom>
          <a:solidFill>
            <a:schemeClr val="accent3">
              <a:lumMod val="60000"/>
              <a:lumOff val="40000"/>
            </a:schemeClr>
          </a:solidFill>
          <a:ln w="9525" algn="ctr">
            <a:solidFill>
              <a:srgbClr val="002060"/>
            </a:solidFill>
            <a:prstDash val="dash"/>
            <a:round/>
            <a:headEnd/>
            <a:tailEnd/>
          </a:ln>
        </p:spPr>
        <p:txBody>
          <a:bodyPr anchor="ct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r>
              <a:rPr lang="nl-BE" altLang="en-US" sz="1400" b="1" dirty="0" smtClean="0">
                <a:solidFill>
                  <a:srgbClr val="002060"/>
                </a:solidFill>
              </a:rPr>
              <a:t>Courts of Appeal</a:t>
            </a:r>
            <a:endParaRPr lang="nl-BE" altLang="en-US" sz="1100" b="1" dirty="0">
              <a:solidFill>
                <a:srgbClr val="002060"/>
              </a:solidFill>
            </a:endParaRPr>
          </a:p>
        </p:txBody>
      </p:sp>
      <p:sp>
        <p:nvSpPr>
          <p:cNvPr id="84" name="Flowchart: Magnetic Disk 83"/>
          <p:cNvSpPr/>
          <p:nvPr/>
        </p:nvSpPr>
        <p:spPr bwMode="auto">
          <a:xfrm>
            <a:off x="321734" y="3746332"/>
            <a:ext cx="408981" cy="258732"/>
          </a:xfrm>
          <a:prstGeom prst="flowChartMagneticDisk">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solidFill>
              <a:schemeClr val="tx1"/>
            </a:solidFill>
            <a:prstDash val="solid"/>
            <a:round/>
            <a:headEnd type="none" w="med" len="med"/>
            <a:tailEnd type="none" w="med" len="med"/>
          </a:ln>
          <a:effectLst>
            <a:glow rad="63500">
              <a:schemeClr val="accent1">
                <a:satMod val="175000"/>
                <a:alpha val="40000"/>
              </a:schemeClr>
            </a:glow>
          </a:effectLst>
        </p:spPr>
        <p:txBody>
          <a:bodyPr/>
          <a:lstStyle/>
          <a:p>
            <a:pPr algn="ctr">
              <a:defRPr/>
            </a:pPr>
            <a:endParaRPr lang="fr-BE" sz="1200" b="1" dirty="0">
              <a:solidFill>
                <a:schemeClr val="bg1"/>
              </a:solidFill>
            </a:endParaRPr>
          </a:p>
        </p:txBody>
      </p:sp>
      <p:sp>
        <p:nvSpPr>
          <p:cNvPr id="86" name="Flowchart: Magnetic Disk 85"/>
          <p:cNvSpPr/>
          <p:nvPr/>
        </p:nvSpPr>
        <p:spPr bwMode="auto">
          <a:xfrm>
            <a:off x="2543606" y="3620275"/>
            <a:ext cx="408981" cy="258732"/>
          </a:xfrm>
          <a:prstGeom prst="flowChartMagneticDisk">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solidFill>
              <a:schemeClr val="tx1"/>
            </a:solidFill>
            <a:prstDash val="solid"/>
            <a:round/>
            <a:headEnd type="none" w="med" len="med"/>
            <a:tailEnd type="none" w="med" len="med"/>
          </a:ln>
          <a:effectLst>
            <a:glow rad="63500">
              <a:schemeClr val="accent1">
                <a:satMod val="175000"/>
                <a:alpha val="40000"/>
              </a:schemeClr>
            </a:glow>
          </a:effectLst>
        </p:spPr>
        <p:txBody>
          <a:bodyPr/>
          <a:lstStyle/>
          <a:p>
            <a:pPr algn="ctr">
              <a:defRPr/>
            </a:pPr>
            <a:endParaRPr lang="fr-BE" sz="1200" b="1" dirty="0">
              <a:solidFill>
                <a:schemeClr val="bg1"/>
              </a:solidFill>
            </a:endParaRPr>
          </a:p>
        </p:txBody>
      </p:sp>
      <p:pic>
        <p:nvPicPr>
          <p:cNvPr id="16398" name="Picture 8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1590" y="2862264"/>
            <a:ext cx="48683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399" name="Straight Arrow Connector 72"/>
          <p:cNvCxnSpPr>
            <a:cxnSpLocks noChangeShapeType="1"/>
          </p:cNvCxnSpPr>
          <p:nvPr/>
        </p:nvCxnSpPr>
        <p:spPr bwMode="auto">
          <a:xfrm>
            <a:off x="1583268" y="3359150"/>
            <a:ext cx="1056217" cy="0"/>
          </a:xfrm>
          <a:prstGeom prst="straightConnector1">
            <a:avLst/>
          </a:prstGeom>
          <a:noFill/>
          <a:ln w="28575" algn="ctr">
            <a:solidFill>
              <a:srgbClr val="002060"/>
            </a:solidFill>
            <a:round/>
            <a:headEnd/>
            <a:tailEnd type="triangle" w="med" len="med"/>
          </a:ln>
        </p:spPr>
      </p:cxnSp>
      <p:sp>
        <p:nvSpPr>
          <p:cNvPr id="16400" name="Rectangle 75"/>
          <p:cNvSpPr>
            <a:spLocks noChangeArrowheads="1"/>
          </p:cNvSpPr>
          <p:nvPr/>
        </p:nvSpPr>
        <p:spPr bwMode="auto">
          <a:xfrm>
            <a:off x="2537885" y="4432301"/>
            <a:ext cx="2321983" cy="334963"/>
          </a:xfrm>
          <a:prstGeom prst="rect">
            <a:avLst/>
          </a:prstGeom>
          <a:solidFill>
            <a:schemeClr val="accent3">
              <a:lumMod val="60000"/>
              <a:lumOff val="40000"/>
            </a:schemeClr>
          </a:solidFill>
          <a:ln w="9525" algn="ctr">
            <a:solidFill>
              <a:srgbClr val="00206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r>
              <a:rPr lang="nl-BE" altLang="en-US" sz="1400" b="1">
                <a:solidFill>
                  <a:schemeClr val="bg1"/>
                </a:solidFill>
              </a:rPr>
              <a:t>VaJa  standalone</a:t>
            </a:r>
            <a:endParaRPr lang="nl-BE" altLang="en-US" sz="1100" b="1">
              <a:solidFill>
                <a:schemeClr val="bg1"/>
              </a:solidFill>
            </a:endParaRPr>
          </a:p>
        </p:txBody>
      </p:sp>
      <p:sp>
        <p:nvSpPr>
          <p:cNvPr id="16401" name="Rectangle 78"/>
          <p:cNvSpPr>
            <a:spLocks noChangeArrowheads="1"/>
          </p:cNvSpPr>
          <p:nvPr/>
        </p:nvSpPr>
        <p:spPr bwMode="auto">
          <a:xfrm>
            <a:off x="9264651" y="3068639"/>
            <a:ext cx="1631949" cy="727075"/>
          </a:xfrm>
          <a:prstGeom prst="rect">
            <a:avLst/>
          </a:prstGeom>
          <a:solidFill>
            <a:schemeClr val="accent3">
              <a:lumMod val="60000"/>
              <a:lumOff val="40000"/>
            </a:schemeClr>
          </a:solidFill>
          <a:ln w="57150" algn="ctr">
            <a:solidFill>
              <a:srgbClr val="00206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endParaRPr lang="nl-BE" altLang="en-US" sz="1200" dirty="0">
              <a:solidFill>
                <a:srgbClr val="002060"/>
              </a:solidFill>
            </a:endParaRPr>
          </a:p>
          <a:p>
            <a:pPr algn="ctr"/>
            <a:r>
              <a:rPr lang="nl-BE" altLang="en-US" sz="1400" b="1" dirty="0" smtClean="0">
                <a:solidFill>
                  <a:srgbClr val="002060"/>
                </a:solidFill>
              </a:rPr>
              <a:t>EU search engine</a:t>
            </a:r>
            <a:endParaRPr lang="nl-BE" altLang="en-US" sz="1100" b="1" dirty="0">
              <a:solidFill>
                <a:srgbClr val="002060"/>
              </a:solidFill>
            </a:endParaRPr>
          </a:p>
        </p:txBody>
      </p:sp>
      <p:sp>
        <p:nvSpPr>
          <p:cNvPr id="80" name="Flowchart: Magnetic Disk 79"/>
          <p:cNvSpPr/>
          <p:nvPr/>
        </p:nvSpPr>
        <p:spPr bwMode="auto">
          <a:xfrm>
            <a:off x="9072331" y="3746332"/>
            <a:ext cx="408981" cy="258732"/>
          </a:xfrm>
          <a:prstGeom prst="flowChartMagneticDisk">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solidFill>
              <a:schemeClr val="tx1"/>
            </a:solidFill>
            <a:prstDash val="solid"/>
            <a:round/>
            <a:headEnd type="none" w="med" len="med"/>
            <a:tailEnd type="none" w="med" len="med"/>
          </a:ln>
          <a:effectLst>
            <a:glow rad="63500">
              <a:schemeClr val="accent1">
                <a:satMod val="175000"/>
                <a:alpha val="40000"/>
              </a:schemeClr>
            </a:glow>
          </a:effectLst>
        </p:spPr>
        <p:txBody>
          <a:bodyPr/>
          <a:lstStyle/>
          <a:p>
            <a:pPr algn="ctr">
              <a:defRPr/>
            </a:pPr>
            <a:endParaRPr lang="fr-BE" sz="1200" b="1" dirty="0">
              <a:solidFill>
                <a:schemeClr val="bg1"/>
              </a:solidFill>
            </a:endParaRPr>
          </a:p>
        </p:txBody>
      </p:sp>
      <p:sp>
        <p:nvSpPr>
          <p:cNvPr id="30" name="TextBox 29"/>
          <p:cNvSpPr txBox="1"/>
          <p:nvPr/>
        </p:nvSpPr>
        <p:spPr>
          <a:xfrm>
            <a:off x="4226985" y="2786064"/>
            <a:ext cx="2271183" cy="253916"/>
          </a:xfrm>
          <a:prstGeom prst="rect">
            <a:avLst/>
          </a:prstGeom>
          <a:noFill/>
        </p:spPr>
        <p:txBody>
          <a:bodyPr>
            <a:spAutoFit/>
          </a:bodyPr>
          <a:lstStyle/>
          <a:p>
            <a:pPr algn="ctr">
              <a:defRPr/>
            </a:pPr>
            <a:r>
              <a:rPr lang="nl-BE" sz="1050" dirty="0" err="1" smtClean="0">
                <a:solidFill>
                  <a:srgbClr val="002060"/>
                </a:solidFill>
              </a:rPr>
              <a:t>Anonymised</a:t>
            </a:r>
            <a:r>
              <a:rPr lang="nl-BE" sz="1050" dirty="0" smtClean="0">
                <a:solidFill>
                  <a:srgbClr val="002060"/>
                </a:solidFill>
              </a:rPr>
              <a:t> </a:t>
            </a:r>
            <a:r>
              <a:rPr lang="nl-BE" sz="1050" dirty="0" err="1" smtClean="0">
                <a:solidFill>
                  <a:srgbClr val="002060"/>
                </a:solidFill>
              </a:rPr>
              <a:t>decisions</a:t>
            </a:r>
            <a:endParaRPr lang="en-GB" sz="1050" dirty="0">
              <a:solidFill>
                <a:srgbClr val="002060"/>
              </a:solidFill>
            </a:endParaRPr>
          </a:p>
        </p:txBody>
      </p:sp>
      <p:cxnSp>
        <p:nvCxnSpPr>
          <p:cNvPr id="16406" name="Straight Arrow Connector 90"/>
          <p:cNvCxnSpPr>
            <a:cxnSpLocks noChangeShapeType="1"/>
          </p:cNvCxnSpPr>
          <p:nvPr/>
        </p:nvCxnSpPr>
        <p:spPr bwMode="auto">
          <a:xfrm>
            <a:off x="4586817" y="3441700"/>
            <a:ext cx="1775883" cy="0"/>
          </a:xfrm>
          <a:prstGeom prst="straightConnector1">
            <a:avLst/>
          </a:prstGeom>
          <a:noFill/>
          <a:ln w="28575" algn="ctr">
            <a:solidFill>
              <a:srgbClr val="002060"/>
            </a:solidFill>
            <a:round/>
            <a:headEnd/>
            <a:tailEnd type="triangle" w="med" len="med"/>
          </a:ln>
        </p:spPr>
      </p:cxnSp>
      <p:sp>
        <p:nvSpPr>
          <p:cNvPr id="16407" name="Rectangle 91"/>
          <p:cNvSpPr>
            <a:spLocks noChangeArrowheads="1"/>
          </p:cNvSpPr>
          <p:nvPr/>
        </p:nvSpPr>
        <p:spPr bwMode="auto">
          <a:xfrm>
            <a:off x="2548467" y="4767264"/>
            <a:ext cx="2307167" cy="1182687"/>
          </a:xfrm>
          <a:prstGeom prst="rect">
            <a:avLst/>
          </a:prstGeom>
          <a:solidFill>
            <a:schemeClr val="accent5">
              <a:lumMod val="60000"/>
              <a:lumOff val="40000"/>
            </a:schemeClr>
          </a:solidFill>
          <a:ln w="9525" algn="ctr">
            <a:solidFill>
              <a:srgbClr val="00206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nl-BE" altLang="en-US" sz="1000">
              <a:solidFill>
                <a:schemeClr val="accent1"/>
              </a:solidFill>
            </a:endParaRPr>
          </a:p>
        </p:txBody>
      </p:sp>
      <p:sp>
        <p:nvSpPr>
          <p:cNvPr id="31" name="TextBox 30"/>
          <p:cNvSpPr txBox="1"/>
          <p:nvPr/>
        </p:nvSpPr>
        <p:spPr>
          <a:xfrm>
            <a:off x="2631017" y="5453063"/>
            <a:ext cx="2142067" cy="400050"/>
          </a:xfrm>
          <a:prstGeom prst="rect">
            <a:avLst/>
          </a:prstGeom>
          <a:solidFill>
            <a:schemeClr val="accent3">
              <a:lumMod val="60000"/>
              <a:lumOff val="40000"/>
            </a:schemeClr>
          </a:solidFill>
          <a:ln>
            <a:solidFill>
              <a:srgbClr val="002060"/>
            </a:solidFill>
          </a:ln>
        </p:spPr>
        <p:txBody>
          <a:bodyPr>
            <a:spAutoFit/>
          </a:bodyPr>
          <a:lstStyle/>
          <a:p>
            <a:pPr algn="ctr">
              <a:defRPr/>
            </a:pPr>
            <a:r>
              <a:rPr lang="nl-BE" sz="1000" dirty="0" smtClean="0">
                <a:solidFill>
                  <a:srgbClr val="002060"/>
                </a:solidFill>
              </a:rPr>
              <a:t>Manual </a:t>
            </a:r>
            <a:r>
              <a:rPr lang="nl-BE" sz="1000" dirty="0">
                <a:solidFill>
                  <a:srgbClr val="002060"/>
                </a:solidFill>
              </a:rPr>
              <a:t>upload </a:t>
            </a:r>
          </a:p>
          <a:p>
            <a:pPr algn="ctr">
              <a:defRPr/>
            </a:pPr>
            <a:r>
              <a:rPr lang="nl-BE" sz="1000" dirty="0" err="1" smtClean="0">
                <a:solidFill>
                  <a:srgbClr val="002060"/>
                </a:solidFill>
              </a:rPr>
              <a:t>Anonymised</a:t>
            </a:r>
            <a:r>
              <a:rPr lang="nl-BE" sz="1000" dirty="0" smtClean="0">
                <a:solidFill>
                  <a:srgbClr val="002060"/>
                </a:solidFill>
              </a:rPr>
              <a:t> </a:t>
            </a:r>
            <a:r>
              <a:rPr lang="nl-BE" sz="1000" dirty="0" err="1" smtClean="0">
                <a:solidFill>
                  <a:srgbClr val="002060"/>
                </a:solidFill>
              </a:rPr>
              <a:t>version</a:t>
            </a:r>
            <a:endParaRPr lang="en-GB" sz="1000" dirty="0">
              <a:solidFill>
                <a:srgbClr val="002060"/>
              </a:solidFill>
            </a:endParaRPr>
          </a:p>
        </p:txBody>
      </p:sp>
      <p:cxnSp>
        <p:nvCxnSpPr>
          <p:cNvPr id="16409" name="Straight Arrow Connector 93"/>
          <p:cNvCxnSpPr>
            <a:cxnSpLocks noChangeShapeType="1"/>
          </p:cNvCxnSpPr>
          <p:nvPr/>
        </p:nvCxnSpPr>
        <p:spPr bwMode="auto">
          <a:xfrm flipV="1">
            <a:off x="3503084" y="3786189"/>
            <a:ext cx="0" cy="612775"/>
          </a:xfrm>
          <a:prstGeom prst="straightConnector1">
            <a:avLst/>
          </a:prstGeom>
          <a:noFill/>
          <a:ln w="28575" algn="ctr">
            <a:solidFill>
              <a:srgbClr val="002060"/>
            </a:solidFill>
            <a:round/>
            <a:headEnd/>
            <a:tailEnd type="triangle" w="med" len="med"/>
          </a:ln>
        </p:spPr>
      </p:cxnSp>
      <p:sp>
        <p:nvSpPr>
          <p:cNvPr id="16410" name="Rectangle 112"/>
          <p:cNvSpPr>
            <a:spLocks noChangeArrowheads="1"/>
          </p:cNvSpPr>
          <p:nvPr/>
        </p:nvSpPr>
        <p:spPr bwMode="auto">
          <a:xfrm>
            <a:off x="9262534" y="4305300"/>
            <a:ext cx="1631951" cy="725488"/>
          </a:xfrm>
          <a:prstGeom prst="rect">
            <a:avLst/>
          </a:prstGeom>
          <a:solidFill>
            <a:schemeClr val="accent3">
              <a:lumMod val="60000"/>
              <a:lumOff val="40000"/>
            </a:schemeClr>
          </a:solidFill>
          <a:ln w="57150" algn="ctr">
            <a:solidFill>
              <a:srgbClr val="00206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endParaRPr lang="nl-BE" altLang="en-US" sz="1200" dirty="0">
              <a:solidFill>
                <a:srgbClr val="002060"/>
              </a:solidFill>
            </a:endParaRPr>
          </a:p>
          <a:p>
            <a:pPr algn="ctr"/>
            <a:r>
              <a:rPr lang="nl-BE" altLang="en-US" sz="1400" b="1" dirty="0" smtClean="0">
                <a:solidFill>
                  <a:srgbClr val="002060"/>
                </a:solidFill>
              </a:rPr>
              <a:t>New </a:t>
            </a:r>
            <a:r>
              <a:rPr lang="nl-BE" altLang="en-US" sz="1400" b="1" dirty="0" err="1" smtClean="0">
                <a:solidFill>
                  <a:srgbClr val="002060"/>
                </a:solidFill>
              </a:rPr>
              <a:t>Juridat</a:t>
            </a:r>
            <a:endParaRPr lang="nl-BE" altLang="en-US" sz="1100" b="1" dirty="0">
              <a:solidFill>
                <a:srgbClr val="002060"/>
              </a:solidFill>
            </a:endParaRPr>
          </a:p>
        </p:txBody>
      </p:sp>
      <p:sp>
        <p:nvSpPr>
          <p:cNvPr id="55" name="TextBox 54"/>
          <p:cNvSpPr txBox="1"/>
          <p:nvPr/>
        </p:nvSpPr>
        <p:spPr>
          <a:xfrm>
            <a:off x="2639485" y="4927600"/>
            <a:ext cx="2144183" cy="246221"/>
          </a:xfrm>
          <a:prstGeom prst="rect">
            <a:avLst/>
          </a:prstGeom>
          <a:solidFill>
            <a:schemeClr val="accent3">
              <a:lumMod val="60000"/>
              <a:lumOff val="40000"/>
            </a:schemeClr>
          </a:solidFill>
          <a:ln>
            <a:solidFill>
              <a:srgbClr val="002060"/>
            </a:solidFill>
          </a:ln>
        </p:spPr>
        <p:txBody>
          <a:bodyPr>
            <a:spAutoFit/>
          </a:bodyPr>
          <a:lstStyle/>
          <a:p>
            <a:pPr algn="ctr">
              <a:defRPr/>
            </a:pPr>
            <a:r>
              <a:rPr lang="nl-BE" sz="1000" dirty="0" err="1" smtClean="0">
                <a:solidFill>
                  <a:srgbClr val="002060"/>
                </a:solidFill>
              </a:rPr>
              <a:t>Addition</a:t>
            </a:r>
            <a:r>
              <a:rPr lang="nl-BE" sz="1000" dirty="0" smtClean="0">
                <a:solidFill>
                  <a:srgbClr val="002060"/>
                </a:solidFill>
              </a:rPr>
              <a:t> of ECLI data</a:t>
            </a:r>
            <a:endParaRPr lang="en-GB" sz="1000" dirty="0">
              <a:solidFill>
                <a:srgbClr val="002060"/>
              </a:solidFill>
            </a:endParaRPr>
          </a:p>
        </p:txBody>
      </p:sp>
      <p:sp>
        <p:nvSpPr>
          <p:cNvPr id="16412" name="Rectangle 55"/>
          <p:cNvSpPr>
            <a:spLocks noChangeArrowheads="1"/>
          </p:cNvSpPr>
          <p:nvPr/>
        </p:nvSpPr>
        <p:spPr bwMode="auto">
          <a:xfrm>
            <a:off x="374651" y="4892676"/>
            <a:ext cx="1208616" cy="555625"/>
          </a:xfrm>
          <a:prstGeom prst="rect">
            <a:avLst/>
          </a:prstGeom>
          <a:solidFill>
            <a:schemeClr val="accent3">
              <a:lumMod val="60000"/>
              <a:lumOff val="40000"/>
            </a:schemeClr>
          </a:solidFill>
          <a:ln w="9525" algn="ctr">
            <a:solidFill>
              <a:srgbClr val="002060"/>
            </a:solidFill>
            <a:prstDash val="dash"/>
            <a:round/>
            <a:headEnd/>
            <a:tailEnd/>
          </a:ln>
        </p:spPr>
        <p:txBody>
          <a:bodyPr anchor="ct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pPr algn="ctr"/>
            <a:endParaRPr lang="nl-BE" altLang="en-US" sz="1200">
              <a:solidFill>
                <a:srgbClr val="002060"/>
              </a:solidFill>
            </a:endParaRPr>
          </a:p>
          <a:p>
            <a:pPr algn="ctr"/>
            <a:r>
              <a:rPr lang="nl-BE" altLang="en-US" sz="1400" b="1">
                <a:solidFill>
                  <a:srgbClr val="002060"/>
                </a:solidFill>
              </a:rPr>
              <a:t>Legacy</a:t>
            </a:r>
            <a:endParaRPr lang="nl-BE" altLang="en-US" sz="1100" b="1">
              <a:solidFill>
                <a:srgbClr val="002060"/>
              </a:solidFill>
            </a:endParaRPr>
          </a:p>
        </p:txBody>
      </p:sp>
      <p:pic>
        <p:nvPicPr>
          <p:cNvPr id="16413" name="Picture 7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1734" y="4640263"/>
            <a:ext cx="48683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Flowchart: Magnetic Disk 56"/>
          <p:cNvSpPr/>
          <p:nvPr/>
        </p:nvSpPr>
        <p:spPr bwMode="auto">
          <a:xfrm>
            <a:off x="250503" y="5394356"/>
            <a:ext cx="408981" cy="258732"/>
          </a:xfrm>
          <a:prstGeom prst="flowChartMagneticDisk">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solidFill>
              <a:schemeClr val="tx1"/>
            </a:solidFill>
            <a:prstDash val="solid"/>
            <a:round/>
            <a:headEnd type="none" w="med" len="med"/>
            <a:tailEnd type="none" w="med" len="med"/>
          </a:ln>
          <a:effectLst>
            <a:glow rad="63500">
              <a:schemeClr val="accent1">
                <a:satMod val="175000"/>
                <a:alpha val="40000"/>
              </a:schemeClr>
            </a:glow>
          </a:effectLst>
        </p:spPr>
        <p:txBody>
          <a:bodyPr/>
          <a:lstStyle/>
          <a:p>
            <a:pPr algn="ctr">
              <a:defRPr/>
            </a:pPr>
            <a:endParaRPr lang="fr-BE" sz="1200" b="1" dirty="0">
              <a:solidFill>
                <a:schemeClr val="bg1"/>
              </a:solidFill>
            </a:endParaRPr>
          </a:p>
        </p:txBody>
      </p:sp>
      <p:cxnSp>
        <p:nvCxnSpPr>
          <p:cNvPr id="16417" name="Straight Arrow Connector 57"/>
          <p:cNvCxnSpPr>
            <a:cxnSpLocks noChangeShapeType="1"/>
          </p:cNvCxnSpPr>
          <p:nvPr/>
        </p:nvCxnSpPr>
        <p:spPr bwMode="auto">
          <a:xfrm>
            <a:off x="1678518" y="5159375"/>
            <a:ext cx="817033" cy="0"/>
          </a:xfrm>
          <a:prstGeom prst="straightConnector1">
            <a:avLst/>
          </a:prstGeom>
          <a:noFill/>
          <a:ln w="28575" algn="ctr">
            <a:solidFill>
              <a:srgbClr val="002060"/>
            </a:solidFill>
            <a:round/>
            <a:headEnd/>
            <a:tailEnd type="triangle" w="med" len="med"/>
          </a:ln>
        </p:spPr>
      </p:cxnSp>
      <p:sp>
        <p:nvSpPr>
          <p:cNvPr id="61" name="TextBox 60"/>
          <p:cNvSpPr txBox="1"/>
          <p:nvPr/>
        </p:nvSpPr>
        <p:spPr>
          <a:xfrm>
            <a:off x="1151467" y="2716213"/>
            <a:ext cx="1729317" cy="415498"/>
          </a:xfrm>
          <a:prstGeom prst="rect">
            <a:avLst/>
          </a:prstGeom>
          <a:noFill/>
        </p:spPr>
        <p:txBody>
          <a:bodyPr>
            <a:spAutoFit/>
          </a:bodyPr>
          <a:lstStyle/>
          <a:p>
            <a:pPr algn="ctr">
              <a:defRPr/>
            </a:pPr>
            <a:r>
              <a:rPr lang="nl-BE" sz="1050" dirty="0" err="1" smtClean="0">
                <a:solidFill>
                  <a:srgbClr val="002060"/>
                </a:solidFill>
              </a:rPr>
              <a:t>Possible</a:t>
            </a:r>
            <a:r>
              <a:rPr lang="nl-BE" sz="1050" dirty="0" smtClean="0">
                <a:solidFill>
                  <a:srgbClr val="002060"/>
                </a:solidFill>
              </a:rPr>
              <a:t> </a:t>
            </a:r>
            <a:r>
              <a:rPr lang="nl-BE" sz="1050" dirty="0" err="1" smtClean="0">
                <a:solidFill>
                  <a:srgbClr val="002060"/>
                </a:solidFill>
              </a:rPr>
              <a:t>anonymised</a:t>
            </a:r>
            <a:r>
              <a:rPr lang="nl-BE" sz="1050" dirty="0" smtClean="0">
                <a:solidFill>
                  <a:srgbClr val="002060"/>
                </a:solidFill>
              </a:rPr>
              <a:t> </a:t>
            </a:r>
            <a:r>
              <a:rPr lang="nl-BE" sz="1050" dirty="0" err="1" smtClean="0">
                <a:solidFill>
                  <a:srgbClr val="002060"/>
                </a:solidFill>
              </a:rPr>
              <a:t>decision</a:t>
            </a:r>
            <a:endParaRPr lang="en-GB" sz="1050" dirty="0">
              <a:solidFill>
                <a:srgbClr val="002060"/>
              </a:solidFill>
            </a:endParaRPr>
          </a:p>
        </p:txBody>
      </p:sp>
      <p:sp>
        <p:nvSpPr>
          <p:cNvPr id="63" name="Flowchart: Alternate Process 62"/>
          <p:cNvSpPr/>
          <p:nvPr/>
        </p:nvSpPr>
        <p:spPr bwMode="auto">
          <a:xfrm>
            <a:off x="6383867" y="3078164"/>
            <a:ext cx="1947333" cy="725487"/>
          </a:xfrm>
          <a:prstGeom prst="flowChartAlternateProcess">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anchor="ctr"/>
          <a:lstStyle/>
          <a:p>
            <a:pPr algn="ctr">
              <a:defRPr/>
            </a:pPr>
            <a:r>
              <a:rPr lang="nl-BE" sz="1400" dirty="0" smtClean="0">
                <a:solidFill>
                  <a:schemeClr val="bg1"/>
                </a:solidFill>
              </a:rPr>
              <a:t>Switch </a:t>
            </a:r>
            <a:r>
              <a:rPr lang="nl-BE" sz="1400" dirty="0" err="1" smtClean="0">
                <a:solidFill>
                  <a:schemeClr val="bg1"/>
                </a:solidFill>
              </a:rPr>
              <a:t>to</a:t>
            </a:r>
            <a:r>
              <a:rPr lang="nl-BE" sz="1400" dirty="0" smtClean="0">
                <a:solidFill>
                  <a:schemeClr val="bg1"/>
                </a:solidFill>
              </a:rPr>
              <a:t> ECLI-format</a:t>
            </a:r>
            <a:endParaRPr lang="nl-BE" sz="1000" dirty="0">
              <a:solidFill>
                <a:schemeClr val="bg1"/>
              </a:solidFill>
            </a:endParaRPr>
          </a:p>
        </p:txBody>
      </p:sp>
      <p:sp>
        <p:nvSpPr>
          <p:cNvPr id="64" name="Flowchart: Alternate Process 63"/>
          <p:cNvSpPr/>
          <p:nvPr/>
        </p:nvSpPr>
        <p:spPr bwMode="auto">
          <a:xfrm>
            <a:off x="5302250" y="4527550"/>
            <a:ext cx="2368549" cy="425450"/>
          </a:xfrm>
          <a:prstGeom prst="flowChartAlternateProcess">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anchor="ctr"/>
          <a:lstStyle/>
          <a:p>
            <a:pPr algn="ctr">
              <a:defRPr/>
            </a:pPr>
            <a:r>
              <a:rPr lang="nl-BE" sz="1000" dirty="0" smtClean="0">
                <a:solidFill>
                  <a:schemeClr val="bg1"/>
                </a:solidFill>
              </a:rPr>
              <a:t>Search engine</a:t>
            </a:r>
            <a:endParaRPr lang="nl-BE" sz="1000" dirty="0">
              <a:solidFill>
                <a:schemeClr val="bg1"/>
              </a:solidFill>
            </a:endParaRPr>
          </a:p>
        </p:txBody>
      </p:sp>
      <p:cxnSp>
        <p:nvCxnSpPr>
          <p:cNvPr id="16422" name="Straight Arrow Connector 65"/>
          <p:cNvCxnSpPr>
            <a:cxnSpLocks noChangeShapeType="1"/>
          </p:cNvCxnSpPr>
          <p:nvPr/>
        </p:nvCxnSpPr>
        <p:spPr bwMode="auto">
          <a:xfrm>
            <a:off x="8331201" y="3441700"/>
            <a:ext cx="912284" cy="0"/>
          </a:xfrm>
          <a:prstGeom prst="straightConnector1">
            <a:avLst/>
          </a:prstGeom>
          <a:noFill/>
          <a:ln w="28575" algn="ctr">
            <a:solidFill>
              <a:srgbClr val="002060"/>
            </a:solidFill>
            <a:round/>
            <a:headEnd/>
            <a:tailEnd type="triangle" w="med" len="med"/>
          </a:ln>
        </p:spPr>
      </p:cxnSp>
      <p:pic>
        <p:nvPicPr>
          <p:cNvPr id="16423"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5351" y="3184525"/>
            <a:ext cx="465667" cy="349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TextBox 67"/>
          <p:cNvSpPr txBox="1"/>
          <p:nvPr/>
        </p:nvSpPr>
        <p:spPr>
          <a:xfrm>
            <a:off x="4773085" y="3933826"/>
            <a:ext cx="2271183" cy="253916"/>
          </a:xfrm>
          <a:prstGeom prst="rect">
            <a:avLst/>
          </a:prstGeom>
          <a:noFill/>
        </p:spPr>
        <p:txBody>
          <a:bodyPr>
            <a:spAutoFit/>
          </a:bodyPr>
          <a:lstStyle/>
          <a:p>
            <a:pPr algn="ctr">
              <a:defRPr/>
            </a:pPr>
            <a:r>
              <a:rPr lang="en-US" sz="1050" dirty="0" err="1" smtClean="0">
                <a:solidFill>
                  <a:srgbClr val="002060"/>
                </a:solidFill>
              </a:rPr>
              <a:t>Anonymised</a:t>
            </a:r>
            <a:r>
              <a:rPr lang="nl-BE" sz="1050" dirty="0" smtClean="0">
                <a:solidFill>
                  <a:srgbClr val="002060"/>
                </a:solidFill>
              </a:rPr>
              <a:t> </a:t>
            </a:r>
            <a:r>
              <a:rPr lang="nl-BE" sz="1050" dirty="0" err="1" smtClean="0">
                <a:solidFill>
                  <a:srgbClr val="002060"/>
                </a:solidFill>
              </a:rPr>
              <a:t>decisions</a:t>
            </a:r>
            <a:endParaRPr lang="en-GB" sz="1050" dirty="0">
              <a:solidFill>
                <a:srgbClr val="002060"/>
              </a:solidFill>
            </a:endParaRPr>
          </a:p>
        </p:txBody>
      </p:sp>
      <p:cxnSp>
        <p:nvCxnSpPr>
          <p:cNvPr id="16425" name="Straight Connector 7"/>
          <p:cNvCxnSpPr>
            <a:cxnSpLocks noChangeShapeType="1"/>
          </p:cNvCxnSpPr>
          <p:nvPr/>
        </p:nvCxnSpPr>
        <p:spPr bwMode="auto">
          <a:xfrm>
            <a:off x="10894485" y="4773613"/>
            <a:ext cx="713316" cy="0"/>
          </a:xfrm>
          <a:prstGeom prst="line">
            <a:avLst/>
          </a:prstGeom>
          <a:noFill/>
          <a:ln w="28575" algn="ctr">
            <a:solidFill>
              <a:srgbClr val="002060"/>
            </a:solidFill>
            <a:round/>
            <a:headEnd/>
            <a:tailEnd/>
          </a:ln>
        </p:spPr>
      </p:cxnSp>
      <p:cxnSp>
        <p:nvCxnSpPr>
          <p:cNvPr id="16426" name="Straight Connector 9"/>
          <p:cNvCxnSpPr>
            <a:cxnSpLocks noChangeShapeType="1"/>
          </p:cNvCxnSpPr>
          <p:nvPr/>
        </p:nvCxnSpPr>
        <p:spPr bwMode="auto">
          <a:xfrm flipV="1">
            <a:off x="11607800" y="2578101"/>
            <a:ext cx="0" cy="2195513"/>
          </a:xfrm>
          <a:prstGeom prst="line">
            <a:avLst/>
          </a:prstGeom>
          <a:noFill/>
          <a:ln w="28575" algn="ctr">
            <a:solidFill>
              <a:srgbClr val="002060"/>
            </a:solidFill>
            <a:round/>
            <a:headEnd/>
            <a:tailEnd/>
          </a:ln>
        </p:spPr>
      </p:cxnSp>
      <p:cxnSp>
        <p:nvCxnSpPr>
          <p:cNvPr id="16427" name="Straight Connector 11"/>
          <p:cNvCxnSpPr>
            <a:cxnSpLocks noChangeShapeType="1"/>
          </p:cNvCxnSpPr>
          <p:nvPr/>
        </p:nvCxnSpPr>
        <p:spPr bwMode="auto">
          <a:xfrm flipH="1">
            <a:off x="3467100" y="2578100"/>
            <a:ext cx="8159751" cy="0"/>
          </a:xfrm>
          <a:prstGeom prst="line">
            <a:avLst/>
          </a:prstGeom>
          <a:noFill/>
          <a:ln w="28575" algn="ctr">
            <a:solidFill>
              <a:srgbClr val="002060"/>
            </a:solidFill>
            <a:round/>
            <a:headEnd/>
            <a:tailEnd/>
          </a:ln>
        </p:spPr>
      </p:cxnSp>
      <p:cxnSp>
        <p:nvCxnSpPr>
          <p:cNvPr id="16428" name="Straight Arrow Connector 13"/>
          <p:cNvCxnSpPr>
            <a:cxnSpLocks noChangeShapeType="1"/>
          </p:cNvCxnSpPr>
          <p:nvPr/>
        </p:nvCxnSpPr>
        <p:spPr bwMode="auto">
          <a:xfrm>
            <a:off x="3467100" y="2565400"/>
            <a:ext cx="0" cy="503238"/>
          </a:xfrm>
          <a:prstGeom prst="straightConnector1">
            <a:avLst/>
          </a:prstGeom>
          <a:noFill/>
          <a:ln w="28575" algn="ctr">
            <a:solidFill>
              <a:srgbClr val="002060"/>
            </a:solidFill>
            <a:round/>
            <a:headEnd/>
            <a:tailEnd type="triangle" w="med" len="med"/>
          </a:ln>
        </p:spPr>
      </p:cxnSp>
      <p:cxnSp>
        <p:nvCxnSpPr>
          <p:cNvPr id="16429" name="Straight Connector 15"/>
          <p:cNvCxnSpPr>
            <a:cxnSpLocks noChangeShapeType="1"/>
          </p:cNvCxnSpPr>
          <p:nvPr/>
        </p:nvCxnSpPr>
        <p:spPr bwMode="auto">
          <a:xfrm flipV="1">
            <a:off x="10896600" y="3451225"/>
            <a:ext cx="711200" cy="1588"/>
          </a:xfrm>
          <a:prstGeom prst="line">
            <a:avLst/>
          </a:prstGeom>
          <a:noFill/>
          <a:ln w="28575" algn="ctr">
            <a:solidFill>
              <a:srgbClr val="002060"/>
            </a:solidFill>
            <a:round/>
            <a:headEnd/>
            <a:tailEnd/>
          </a:ln>
        </p:spPr>
      </p:cxnSp>
      <p:sp>
        <p:nvSpPr>
          <p:cNvPr id="89" name="TextBox 88"/>
          <p:cNvSpPr txBox="1"/>
          <p:nvPr/>
        </p:nvSpPr>
        <p:spPr>
          <a:xfrm>
            <a:off x="5257800" y="2319338"/>
            <a:ext cx="4563533" cy="253916"/>
          </a:xfrm>
          <a:prstGeom prst="rect">
            <a:avLst/>
          </a:prstGeom>
          <a:noFill/>
        </p:spPr>
        <p:txBody>
          <a:bodyPr>
            <a:spAutoFit/>
          </a:bodyPr>
          <a:lstStyle/>
          <a:p>
            <a:pPr algn="ctr">
              <a:defRPr/>
            </a:pPr>
            <a:r>
              <a:rPr lang="en-US" sz="1050" dirty="0" smtClean="0">
                <a:solidFill>
                  <a:srgbClr val="002060"/>
                </a:solidFill>
              </a:rPr>
              <a:t>Consultation of an </a:t>
            </a:r>
            <a:r>
              <a:rPr lang="en-US" sz="1050" dirty="0" err="1" smtClean="0">
                <a:solidFill>
                  <a:srgbClr val="002060"/>
                </a:solidFill>
              </a:rPr>
              <a:t>anonymised</a:t>
            </a:r>
            <a:r>
              <a:rPr lang="en-US" sz="1050" dirty="0" smtClean="0">
                <a:solidFill>
                  <a:srgbClr val="002060"/>
                </a:solidFill>
              </a:rPr>
              <a:t> decision</a:t>
            </a:r>
            <a:endParaRPr lang="en-US" sz="1050" dirty="0">
              <a:solidFill>
                <a:srgbClr val="002060"/>
              </a:solidFill>
            </a:endParaRPr>
          </a:p>
        </p:txBody>
      </p:sp>
      <p:pic>
        <p:nvPicPr>
          <p:cNvPr id="16436"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6367" y="2547938"/>
            <a:ext cx="406400" cy="30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5" name="Title 1"/>
          <p:cNvSpPr txBox="1">
            <a:spLocks/>
          </p:cNvSpPr>
          <p:nvPr/>
        </p:nvSpPr>
        <p:spPr bwMode="auto">
          <a:xfrm>
            <a:off x="-241300" y="548693"/>
            <a:ext cx="12003617" cy="72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0" fontAlgn="base" hangingPunct="0">
              <a:spcBef>
                <a:spcPct val="0"/>
              </a:spcBef>
              <a:spcAft>
                <a:spcPct val="0"/>
              </a:spcAft>
              <a:defRPr sz="2600" b="1" i="0" u="none">
                <a:solidFill>
                  <a:schemeClr val="tx2"/>
                </a:solidFill>
                <a:latin typeface="+mj-lt"/>
                <a:ea typeface="+mj-ea"/>
                <a:cs typeface="ＭＳ Ｐゴシック"/>
              </a:defRPr>
            </a:lvl1pPr>
            <a:lvl2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2pPr>
            <a:lvl3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3pPr>
            <a:lvl4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4pPr>
            <a:lvl5pPr algn="l" rtl="0" eaLnBrk="0" fontAlgn="base" hangingPunct="0">
              <a:spcBef>
                <a:spcPct val="0"/>
              </a:spcBef>
              <a:spcAft>
                <a:spcPct val="0"/>
              </a:spcAft>
              <a:defRPr sz="2600" b="1">
                <a:solidFill>
                  <a:schemeClr val="tx2"/>
                </a:solidFill>
                <a:latin typeface="Arial" charset="0"/>
                <a:ea typeface="ＭＳ Ｐゴシック" pitchFamily="112" charset="-128"/>
                <a:cs typeface="ＭＳ Ｐゴシック"/>
              </a:defRPr>
            </a:lvl5pPr>
            <a:lvl6pPr marL="457200" algn="l" rtl="0" fontAlgn="base">
              <a:spcBef>
                <a:spcPct val="0"/>
              </a:spcBef>
              <a:spcAft>
                <a:spcPct val="0"/>
              </a:spcAft>
              <a:defRPr sz="2600" b="1">
                <a:solidFill>
                  <a:schemeClr val="tx2"/>
                </a:solidFill>
                <a:latin typeface="Arial" charset="0"/>
                <a:ea typeface="ＭＳ Ｐゴシック" pitchFamily="112" charset="-128"/>
              </a:defRPr>
            </a:lvl6pPr>
            <a:lvl7pPr marL="914400" algn="l" rtl="0" fontAlgn="base">
              <a:spcBef>
                <a:spcPct val="0"/>
              </a:spcBef>
              <a:spcAft>
                <a:spcPct val="0"/>
              </a:spcAft>
              <a:defRPr sz="2600" b="1">
                <a:solidFill>
                  <a:schemeClr val="tx2"/>
                </a:solidFill>
                <a:latin typeface="Arial" charset="0"/>
                <a:ea typeface="ＭＳ Ｐゴシック" pitchFamily="112" charset="-128"/>
              </a:defRPr>
            </a:lvl7pPr>
            <a:lvl8pPr marL="1371600" algn="l" rtl="0" fontAlgn="base">
              <a:spcBef>
                <a:spcPct val="0"/>
              </a:spcBef>
              <a:spcAft>
                <a:spcPct val="0"/>
              </a:spcAft>
              <a:defRPr sz="2600" b="1">
                <a:solidFill>
                  <a:schemeClr val="tx2"/>
                </a:solidFill>
                <a:latin typeface="Arial" charset="0"/>
                <a:ea typeface="ＭＳ Ｐゴシック" pitchFamily="112" charset="-128"/>
              </a:defRPr>
            </a:lvl8pPr>
            <a:lvl9pPr marL="1828800" algn="l" rtl="0" fontAlgn="base">
              <a:spcBef>
                <a:spcPct val="0"/>
              </a:spcBef>
              <a:spcAft>
                <a:spcPct val="0"/>
              </a:spcAft>
              <a:defRPr sz="2600" b="1">
                <a:solidFill>
                  <a:schemeClr val="tx2"/>
                </a:solidFill>
                <a:latin typeface="Arial" charset="0"/>
                <a:ea typeface="ＭＳ Ｐゴシック" pitchFamily="112" charset="-128"/>
              </a:defRPr>
            </a:lvl9pPr>
          </a:lstStyle>
          <a:p>
            <a:pPr lvl="1" algn="ctr">
              <a:spcBef>
                <a:spcPts val="0"/>
              </a:spcBef>
              <a:spcAft>
                <a:spcPts val="600"/>
              </a:spcAft>
              <a:defRPr/>
            </a:pPr>
            <a:r>
              <a:rPr lang="nl-BE" sz="1800" kern="0" dirty="0" smtClean="0">
                <a:solidFill>
                  <a:srgbClr val="002060"/>
                </a:solidFill>
              </a:rPr>
              <a:t>Exchange of court </a:t>
            </a:r>
            <a:r>
              <a:rPr lang="nl-BE" sz="1800" kern="0" dirty="0" err="1" smtClean="0">
                <a:solidFill>
                  <a:srgbClr val="002060"/>
                </a:solidFill>
              </a:rPr>
              <a:t>decisions</a:t>
            </a:r>
            <a:r>
              <a:rPr lang="nl-BE" sz="1800" kern="0" dirty="0" smtClean="0">
                <a:solidFill>
                  <a:srgbClr val="002060"/>
                </a:solidFill>
              </a:rPr>
              <a:t> </a:t>
            </a:r>
            <a:r>
              <a:rPr lang="nl-BE" sz="1800" kern="0" dirty="0" err="1" smtClean="0">
                <a:solidFill>
                  <a:srgbClr val="002060"/>
                </a:solidFill>
              </a:rPr>
              <a:t>with</a:t>
            </a:r>
            <a:r>
              <a:rPr lang="nl-BE" sz="1800" kern="0" dirty="0" smtClean="0">
                <a:solidFill>
                  <a:srgbClr val="002060"/>
                </a:solidFill>
              </a:rPr>
              <a:t> EU &amp; </a:t>
            </a:r>
            <a:r>
              <a:rPr lang="nl-BE" sz="1800" kern="0" dirty="0" err="1" smtClean="0">
                <a:solidFill>
                  <a:srgbClr val="002060"/>
                </a:solidFill>
              </a:rPr>
              <a:t>Juridat</a:t>
            </a:r>
            <a:r>
              <a:rPr lang="nl-BE" sz="1800" kern="0" dirty="0" smtClean="0">
                <a:solidFill>
                  <a:srgbClr val="002060"/>
                </a:solidFill>
              </a:rPr>
              <a:t> – </a:t>
            </a:r>
            <a:r>
              <a:rPr lang="nl-BE" sz="1800" kern="0" smtClean="0">
                <a:solidFill>
                  <a:srgbClr val="002060"/>
                </a:solidFill>
              </a:rPr>
              <a:t>Medium term </a:t>
            </a:r>
            <a:r>
              <a:rPr lang="nl-BE" sz="1800" kern="0" dirty="0" smtClean="0">
                <a:solidFill>
                  <a:srgbClr val="002060"/>
                </a:solidFill>
              </a:rPr>
              <a:t>2018</a:t>
            </a:r>
            <a:r>
              <a:rPr lang="fr-BE" sz="1800" dirty="0" smtClean="0">
                <a:solidFill>
                  <a:srgbClr val="002060"/>
                </a:solidFill>
              </a:rPr>
              <a:t>   </a:t>
            </a:r>
            <a:endParaRPr lang="fr-BE" sz="1800" dirty="0">
              <a:solidFill>
                <a:srgbClr val="002060"/>
              </a:solidFill>
            </a:endParaRPr>
          </a:p>
        </p:txBody>
      </p:sp>
      <p:sp>
        <p:nvSpPr>
          <p:cNvPr id="16438" name="Oval 98"/>
          <p:cNvSpPr>
            <a:spLocks noChangeArrowheads="1"/>
          </p:cNvSpPr>
          <p:nvPr/>
        </p:nvSpPr>
        <p:spPr bwMode="auto">
          <a:xfrm>
            <a:off x="3435352" y="4008438"/>
            <a:ext cx="309033" cy="215900"/>
          </a:xfrm>
          <a:prstGeom prst="ellipse">
            <a:avLst/>
          </a:prstGeom>
          <a:solidFill>
            <a:srgbClr val="92D050"/>
          </a:solidFill>
          <a:ln w="9525" algn="ctr">
            <a:solidFill>
              <a:srgbClr val="92D05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fr-BE" altLang="en-US"/>
          </a:p>
        </p:txBody>
      </p:sp>
      <p:sp>
        <p:nvSpPr>
          <p:cNvPr id="16439" name="TextBox 99"/>
          <p:cNvSpPr txBox="1">
            <a:spLocks noChangeArrowheads="1"/>
          </p:cNvSpPr>
          <p:nvPr/>
        </p:nvSpPr>
        <p:spPr bwMode="auto">
          <a:xfrm>
            <a:off x="3395133" y="3952875"/>
            <a:ext cx="239184"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fr-BE" altLang="en-US" sz="1600">
                <a:solidFill>
                  <a:srgbClr val="002060"/>
                </a:solidFill>
              </a:rPr>
              <a:t>2</a:t>
            </a:r>
          </a:p>
        </p:txBody>
      </p:sp>
      <p:grpSp>
        <p:nvGrpSpPr>
          <p:cNvPr id="16440" name="Group 58"/>
          <p:cNvGrpSpPr>
            <a:grpSpLocks/>
          </p:cNvGrpSpPr>
          <p:nvPr/>
        </p:nvGrpSpPr>
        <p:grpSpPr bwMode="auto">
          <a:xfrm>
            <a:off x="4682067" y="3771900"/>
            <a:ext cx="347133" cy="338138"/>
            <a:chOff x="3510930" y="3772112"/>
            <a:chExt cx="261739" cy="338554"/>
          </a:xfrm>
        </p:grpSpPr>
        <p:sp>
          <p:nvSpPr>
            <p:cNvPr id="16465" name="Oval 100"/>
            <p:cNvSpPr>
              <a:spLocks noChangeArrowheads="1"/>
            </p:cNvSpPr>
            <p:nvPr/>
          </p:nvSpPr>
          <p:spPr bwMode="auto">
            <a:xfrm>
              <a:off x="3541440" y="3827613"/>
              <a:ext cx="231229" cy="216024"/>
            </a:xfrm>
            <a:prstGeom prst="ellipse">
              <a:avLst/>
            </a:prstGeom>
            <a:solidFill>
              <a:srgbClr val="92D050"/>
            </a:solidFill>
            <a:ln w="9525" algn="ctr">
              <a:solidFill>
                <a:srgbClr val="92D05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fr-BE" altLang="en-US"/>
            </a:p>
          </p:txBody>
        </p:sp>
        <p:sp>
          <p:nvSpPr>
            <p:cNvPr id="16466" name="TextBox 101"/>
            <p:cNvSpPr txBox="1">
              <a:spLocks noChangeArrowheads="1"/>
            </p:cNvSpPr>
            <p:nvPr/>
          </p:nvSpPr>
          <p:spPr bwMode="auto">
            <a:xfrm>
              <a:off x="3510930" y="3772112"/>
              <a:ext cx="1795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fr-BE" altLang="en-US" sz="1600">
                  <a:solidFill>
                    <a:srgbClr val="002060"/>
                  </a:solidFill>
                </a:rPr>
                <a:t>4</a:t>
              </a:r>
            </a:p>
          </p:txBody>
        </p:sp>
      </p:grpSp>
      <p:sp>
        <p:nvSpPr>
          <p:cNvPr id="16441" name="Oval 102"/>
          <p:cNvSpPr>
            <a:spLocks noChangeArrowheads="1"/>
          </p:cNvSpPr>
          <p:nvPr/>
        </p:nvSpPr>
        <p:spPr bwMode="auto">
          <a:xfrm>
            <a:off x="4629152" y="3340100"/>
            <a:ext cx="309033" cy="215900"/>
          </a:xfrm>
          <a:prstGeom prst="ellipse">
            <a:avLst/>
          </a:prstGeom>
          <a:solidFill>
            <a:srgbClr val="92D050"/>
          </a:solidFill>
          <a:ln w="9525" algn="ctr">
            <a:solidFill>
              <a:srgbClr val="92D05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fr-BE" altLang="en-US"/>
          </a:p>
        </p:txBody>
      </p:sp>
      <p:sp>
        <p:nvSpPr>
          <p:cNvPr id="16442" name="TextBox 103"/>
          <p:cNvSpPr txBox="1">
            <a:spLocks noChangeArrowheads="1"/>
          </p:cNvSpPr>
          <p:nvPr/>
        </p:nvSpPr>
        <p:spPr bwMode="auto">
          <a:xfrm>
            <a:off x="4588933" y="3284539"/>
            <a:ext cx="239184"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fr-BE" altLang="en-US" sz="1600">
                <a:solidFill>
                  <a:srgbClr val="002060"/>
                </a:solidFill>
              </a:rPr>
              <a:t>3</a:t>
            </a:r>
          </a:p>
        </p:txBody>
      </p:sp>
      <p:sp>
        <p:nvSpPr>
          <p:cNvPr id="16443" name="Oval 104"/>
          <p:cNvSpPr>
            <a:spLocks noChangeArrowheads="1"/>
          </p:cNvSpPr>
          <p:nvPr/>
        </p:nvSpPr>
        <p:spPr bwMode="auto">
          <a:xfrm>
            <a:off x="7916334" y="2563813"/>
            <a:ext cx="309033" cy="215900"/>
          </a:xfrm>
          <a:prstGeom prst="ellipse">
            <a:avLst/>
          </a:prstGeom>
          <a:solidFill>
            <a:srgbClr val="92D050"/>
          </a:solidFill>
          <a:ln w="9525" algn="ctr">
            <a:solidFill>
              <a:srgbClr val="92D05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fr-BE" altLang="en-US"/>
          </a:p>
        </p:txBody>
      </p:sp>
      <p:sp>
        <p:nvSpPr>
          <p:cNvPr id="16444" name="TextBox 105"/>
          <p:cNvSpPr txBox="1">
            <a:spLocks noChangeArrowheads="1"/>
          </p:cNvSpPr>
          <p:nvPr/>
        </p:nvSpPr>
        <p:spPr bwMode="auto">
          <a:xfrm>
            <a:off x="7876118" y="2508250"/>
            <a:ext cx="23918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fr-BE" altLang="en-US" sz="1600">
                <a:solidFill>
                  <a:srgbClr val="002060"/>
                </a:solidFill>
              </a:rPr>
              <a:t>4</a:t>
            </a:r>
          </a:p>
        </p:txBody>
      </p:sp>
      <p:sp>
        <p:nvSpPr>
          <p:cNvPr id="65" name="TextBox 64"/>
          <p:cNvSpPr txBox="1"/>
          <p:nvPr/>
        </p:nvSpPr>
        <p:spPr>
          <a:xfrm>
            <a:off x="1255243" y="3901722"/>
            <a:ext cx="2269067" cy="253916"/>
          </a:xfrm>
          <a:prstGeom prst="rect">
            <a:avLst/>
          </a:prstGeom>
          <a:noFill/>
        </p:spPr>
        <p:txBody>
          <a:bodyPr>
            <a:spAutoFit/>
          </a:bodyPr>
          <a:lstStyle/>
          <a:p>
            <a:pPr algn="ctr">
              <a:defRPr/>
            </a:pPr>
            <a:r>
              <a:rPr lang="nl-BE" sz="1050" dirty="0" err="1" smtClean="0">
                <a:solidFill>
                  <a:srgbClr val="002060"/>
                </a:solidFill>
              </a:rPr>
              <a:t>All</a:t>
            </a:r>
            <a:r>
              <a:rPr lang="nl-BE" sz="1050" dirty="0" smtClean="0">
                <a:solidFill>
                  <a:srgbClr val="002060"/>
                </a:solidFill>
              </a:rPr>
              <a:t> </a:t>
            </a:r>
            <a:r>
              <a:rPr lang="nl-BE" sz="1050" dirty="0" err="1" smtClean="0">
                <a:solidFill>
                  <a:srgbClr val="002060"/>
                </a:solidFill>
              </a:rPr>
              <a:t>decisions</a:t>
            </a:r>
            <a:r>
              <a:rPr lang="nl-BE" sz="1050" dirty="0" smtClean="0">
                <a:solidFill>
                  <a:srgbClr val="002060"/>
                </a:solidFill>
              </a:rPr>
              <a:t> (</a:t>
            </a:r>
            <a:r>
              <a:rPr lang="nl-BE" sz="1050" dirty="0" err="1" smtClean="0">
                <a:solidFill>
                  <a:srgbClr val="002060"/>
                </a:solidFill>
              </a:rPr>
              <a:t>incl</a:t>
            </a:r>
            <a:r>
              <a:rPr lang="nl-BE" sz="1050" dirty="0" smtClean="0">
                <a:solidFill>
                  <a:srgbClr val="002060"/>
                </a:solidFill>
              </a:rPr>
              <a:t> </a:t>
            </a:r>
            <a:r>
              <a:rPr lang="nl-BE" sz="1050" dirty="0" err="1" smtClean="0">
                <a:solidFill>
                  <a:srgbClr val="002060"/>
                </a:solidFill>
              </a:rPr>
              <a:t>anonymised</a:t>
            </a:r>
            <a:r>
              <a:rPr lang="nl-BE" sz="1050" dirty="0" smtClean="0">
                <a:solidFill>
                  <a:srgbClr val="002060"/>
                </a:solidFill>
              </a:rPr>
              <a:t>)</a:t>
            </a:r>
            <a:endParaRPr lang="en-GB" sz="1050" dirty="0">
              <a:solidFill>
                <a:srgbClr val="002060"/>
              </a:solidFill>
            </a:endParaRPr>
          </a:p>
        </p:txBody>
      </p:sp>
      <p:sp>
        <p:nvSpPr>
          <p:cNvPr id="70" name="Flowchart: Magnetic Disk 69"/>
          <p:cNvSpPr/>
          <p:nvPr/>
        </p:nvSpPr>
        <p:spPr bwMode="auto">
          <a:xfrm>
            <a:off x="6680263" y="4826452"/>
            <a:ext cx="408981" cy="258732"/>
          </a:xfrm>
          <a:prstGeom prst="flowChartMagneticDisk">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solidFill>
              <a:schemeClr val="tx1"/>
            </a:solidFill>
            <a:prstDash val="solid"/>
            <a:round/>
            <a:headEnd type="none" w="med" len="med"/>
            <a:tailEnd type="none" w="med" len="med"/>
          </a:ln>
          <a:effectLst>
            <a:glow rad="63500">
              <a:schemeClr val="accent1">
                <a:satMod val="175000"/>
                <a:alpha val="40000"/>
              </a:schemeClr>
            </a:glow>
          </a:effectLst>
        </p:spPr>
        <p:txBody>
          <a:bodyPr/>
          <a:lstStyle/>
          <a:p>
            <a:pPr algn="ctr">
              <a:defRPr/>
            </a:pPr>
            <a:endParaRPr lang="fr-BE" sz="1200" b="1" dirty="0">
              <a:solidFill>
                <a:schemeClr val="bg1"/>
              </a:solidFill>
            </a:endParaRPr>
          </a:p>
        </p:txBody>
      </p:sp>
      <p:cxnSp>
        <p:nvCxnSpPr>
          <p:cNvPr id="16450" name="Straight Arrow Connector 74"/>
          <p:cNvCxnSpPr>
            <a:cxnSpLocks noChangeShapeType="1"/>
          </p:cNvCxnSpPr>
          <p:nvPr/>
        </p:nvCxnSpPr>
        <p:spPr bwMode="auto">
          <a:xfrm flipH="1">
            <a:off x="7670800" y="4779963"/>
            <a:ext cx="1583267" cy="0"/>
          </a:xfrm>
          <a:prstGeom prst="straightConnector1">
            <a:avLst/>
          </a:prstGeom>
          <a:noFill/>
          <a:ln w="28575" algn="ctr">
            <a:solidFill>
              <a:srgbClr val="002060"/>
            </a:solidFill>
            <a:round/>
            <a:headEnd/>
            <a:tailEnd type="triangle" w="med" len="med"/>
          </a:ln>
        </p:spPr>
      </p:cxnSp>
      <p:sp>
        <p:nvSpPr>
          <p:cNvPr id="81" name="TextBox 80"/>
          <p:cNvSpPr txBox="1"/>
          <p:nvPr/>
        </p:nvSpPr>
        <p:spPr>
          <a:xfrm>
            <a:off x="5804692" y="5086351"/>
            <a:ext cx="2271184" cy="253916"/>
          </a:xfrm>
          <a:prstGeom prst="rect">
            <a:avLst/>
          </a:prstGeom>
          <a:noFill/>
        </p:spPr>
        <p:txBody>
          <a:bodyPr>
            <a:spAutoFit/>
          </a:bodyPr>
          <a:lstStyle/>
          <a:p>
            <a:pPr algn="ctr">
              <a:defRPr/>
            </a:pPr>
            <a:r>
              <a:rPr lang="nl-BE" sz="1050" dirty="0" smtClean="0">
                <a:solidFill>
                  <a:srgbClr val="002060"/>
                </a:solidFill>
              </a:rPr>
              <a:t>Free </a:t>
            </a:r>
            <a:r>
              <a:rPr lang="nl-BE" sz="1050" dirty="0" err="1" smtClean="0">
                <a:solidFill>
                  <a:srgbClr val="002060"/>
                </a:solidFill>
              </a:rPr>
              <a:t>text</a:t>
            </a:r>
            <a:r>
              <a:rPr lang="nl-BE" sz="1050" dirty="0" smtClean="0">
                <a:solidFill>
                  <a:srgbClr val="002060"/>
                </a:solidFill>
              </a:rPr>
              <a:t> search on documents</a:t>
            </a:r>
            <a:endParaRPr lang="en-GB" sz="1050" dirty="0">
              <a:solidFill>
                <a:srgbClr val="002060"/>
              </a:solidFill>
            </a:endParaRPr>
          </a:p>
        </p:txBody>
      </p:sp>
      <p:sp>
        <p:nvSpPr>
          <p:cNvPr id="16454" name="Oval 24"/>
          <p:cNvSpPr>
            <a:spLocks noChangeArrowheads="1"/>
          </p:cNvSpPr>
          <p:nvPr/>
        </p:nvSpPr>
        <p:spPr bwMode="auto">
          <a:xfrm>
            <a:off x="1828801" y="3292475"/>
            <a:ext cx="309033" cy="215900"/>
          </a:xfrm>
          <a:prstGeom prst="ellipse">
            <a:avLst/>
          </a:prstGeom>
          <a:solidFill>
            <a:srgbClr val="92D050"/>
          </a:solidFill>
          <a:ln w="9525" algn="ctr">
            <a:solidFill>
              <a:srgbClr val="92D05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fr-BE" altLang="en-US"/>
          </a:p>
        </p:txBody>
      </p:sp>
      <p:sp>
        <p:nvSpPr>
          <p:cNvPr id="16455" name="TextBox 26"/>
          <p:cNvSpPr txBox="1">
            <a:spLocks noChangeArrowheads="1"/>
          </p:cNvSpPr>
          <p:nvPr/>
        </p:nvSpPr>
        <p:spPr bwMode="auto">
          <a:xfrm>
            <a:off x="1788585" y="3236914"/>
            <a:ext cx="23918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fr-BE" altLang="en-US" sz="1600">
                <a:solidFill>
                  <a:srgbClr val="002060"/>
                </a:solidFill>
              </a:rPr>
              <a:t>1</a:t>
            </a:r>
          </a:p>
        </p:txBody>
      </p:sp>
      <p:sp>
        <p:nvSpPr>
          <p:cNvPr id="16457" name="Oval 95"/>
          <p:cNvSpPr>
            <a:spLocks noChangeArrowheads="1"/>
          </p:cNvSpPr>
          <p:nvPr/>
        </p:nvSpPr>
        <p:spPr bwMode="auto">
          <a:xfrm>
            <a:off x="1830918" y="5078413"/>
            <a:ext cx="306916" cy="215900"/>
          </a:xfrm>
          <a:prstGeom prst="ellipse">
            <a:avLst/>
          </a:prstGeom>
          <a:solidFill>
            <a:srgbClr val="92D050"/>
          </a:solidFill>
          <a:ln w="9525" algn="ctr">
            <a:solidFill>
              <a:srgbClr val="92D050"/>
            </a:solidFill>
            <a:round/>
            <a:headEnd/>
            <a:tailEnd/>
          </a:ln>
        </p:spPr>
        <p:txBody>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endParaRPr lang="fr-BE" altLang="en-US"/>
          </a:p>
        </p:txBody>
      </p:sp>
      <p:sp>
        <p:nvSpPr>
          <p:cNvPr id="16458" name="TextBox 97"/>
          <p:cNvSpPr txBox="1">
            <a:spLocks noChangeArrowheads="1"/>
          </p:cNvSpPr>
          <p:nvPr/>
        </p:nvSpPr>
        <p:spPr bwMode="auto">
          <a:xfrm>
            <a:off x="1790700" y="5022850"/>
            <a:ext cx="239184"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pitchFamily="112" charset="-128"/>
              </a:defRPr>
            </a:lvl1pPr>
            <a:lvl2pPr marL="742950" indent="-285750">
              <a:defRPr sz="2400">
                <a:solidFill>
                  <a:schemeClr val="tx1"/>
                </a:solidFill>
                <a:latin typeface="Arial" charset="0"/>
                <a:ea typeface="ＭＳ Ｐゴシック" pitchFamily="112" charset="-128"/>
              </a:defRPr>
            </a:lvl2pPr>
            <a:lvl3pPr marL="1143000" indent="-228600">
              <a:defRPr sz="2400">
                <a:solidFill>
                  <a:schemeClr val="tx1"/>
                </a:solidFill>
                <a:latin typeface="Arial" charset="0"/>
                <a:ea typeface="ＭＳ Ｐゴシック" pitchFamily="112" charset="-128"/>
              </a:defRPr>
            </a:lvl3pPr>
            <a:lvl4pPr marL="1600200" indent="-228600">
              <a:defRPr sz="2400">
                <a:solidFill>
                  <a:schemeClr val="tx1"/>
                </a:solidFill>
                <a:latin typeface="Arial" charset="0"/>
                <a:ea typeface="ＭＳ Ｐゴシック" pitchFamily="112" charset="-128"/>
              </a:defRPr>
            </a:lvl4pPr>
            <a:lvl5pPr marL="2057400" indent="-228600">
              <a:defRPr sz="2400">
                <a:solidFill>
                  <a:schemeClr val="tx1"/>
                </a:solidFill>
                <a:latin typeface="Arial" charset="0"/>
                <a:ea typeface="ＭＳ Ｐゴシック" pitchFamily="112"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12"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12"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12"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12" charset="-128"/>
              </a:defRPr>
            </a:lvl9pPr>
          </a:lstStyle>
          <a:p>
            <a:r>
              <a:rPr lang="fr-BE" altLang="en-US" sz="1600">
                <a:solidFill>
                  <a:srgbClr val="002060"/>
                </a:solidFill>
              </a:rPr>
              <a:t>1</a:t>
            </a:r>
          </a:p>
        </p:txBody>
      </p:sp>
      <p:cxnSp>
        <p:nvCxnSpPr>
          <p:cNvPr id="16459" name="Straight Arrow Connector 109"/>
          <p:cNvCxnSpPr>
            <a:cxnSpLocks noChangeShapeType="1"/>
          </p:cNvCxnSpPr>
          <p:nvPr/>
        </p:nvCxnSpPr>
        <p:spPr bwMode="auto">
          <a:xfrm flipV="1">
            <a:off x="4574117" y="3622676"/>
            <a:ext cx="364067" cy="3175"/>
          </a:xfrm>
          <a:prstGeom prst="straightConnector1">
            <a:avLst/>
          </a:prstGeom>
          <a:noFill/>
          <a:ln w="28575" algn="ctr">
            <a:solidFill>
              <a:srgbClr val="002060"/>
            </a:solidFill>
            <a:round/>
            <a:headEnd/>
            <a:tailEnd/>
          </a:ln>
        </p:spPr>
      </p:cxnSp>
      <p:cxnSp>
        <p:nvCxnSpPr>
          <p:cNvPr id="16460" name="Straight Connector 110"/>
          <p:cNvCxnSpPr>
            <a:cxnSpLocks noChangeShapeType="1"/>
          </p:cNvCxnSpPr>
          <p:nvPr/>
        </p:nvCxnSpPr>
        <p:spPr bwMode="auto">
          <a:xfrm flipH="1" flipV="1">
            <a:off x="4921251" y="3625850"/>
            <a:ext cx="16933" cy="1181100"/>
          </a:xfrm>
          <a:prstGeom prst="line">
            <a:avLst/>
          </a:prstGeom>
          <a:noFill/>
          <a:ln w="28575" algn="ctr">
            <a:solidFill>
              <a:srgbClr val="002060"/>
            </a:solidFill>
            <a:round/>
            <a:headEnd/>
            <a:tailEnd/>
          </a:ln>
        </p:spPr>
      </p:cxnSp>
      <p:cxnSp>
        <p:nvCxnSpPr>
          <p:cNvPr id="16461" name="Straight Arrow Connector 111"/>
          <p:cNvCxnSpPr>
            <a:cxnSpLocks noChangeShapeType="1"/>
          </p:cNvCxnSpPr>
          <p:nvPr/>
        </p:nvCxnSpPr>
        <p:spPr bwMode="auto">
          <a:xfrm>
            <a:off x="4946651" y="4794250"/>
            <a:ext cx="355600" cy="12700"/>
          </a:xfrm>
          <a:prstGeom prst="straightConnector1">
            <a:avLst/>
          </a:prstGeom>
          <a:noFill/>
          <a:ln w="28575" algn="ctr">
            <a:solidFill>
              <a:srgbClr val="002060"/>
            </a:solidFill>
            <a:round/>
            <a:headEnd/>
            <a:tailEnd type="triangle" w="med" len="med"/>
          </a:ln>
        </p:spPr>
      </p:cxnSp>
      <p:pic>
        <p:nvPicPr>
          <p:cNvPr id="71" name="Picture 2" descr="http://intranet.just.fgov.be/charte_graphique/logo/spf_just_rgb_jpg/spf_just_q_uk.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823" y="6161106"/>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616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Challenges</a:t>
            </a:r>
            <a:endParaRPr lang="nl-BE" dirty="0">
              <a:solidFill>
                <a:schemeClr val="bg1"/>
              </a:solidFill>
            </a:endParaRPr>
          </a:p>
        </p:txBody>
      </p:sp>
      <p:sp>
        <p:nvSpPr>
          <p:cNvPr id="3" name="Tijdelijke aanduiding voor inhoud 2"/>
          <p:cNvSpPr>
            <a:spLocks noGrp="1"/>
          </p:cNvSpPr>
          <p:nvPr>
            <p:ph idx="1"/>
          </p:nvPr>
        </p:nvSpPr>
        <p:spPr>
          <a:xfrm>
            <a:off x="1103312" y="1285337"/>
            <a:ext cx="9327950" cy="4677736"/>
          </a:xfrm>
        </p:spPr>
        <p:txBody>
          <a:bodyPr>
            <a:normAutofit/>
          </a:bodyPr>
          <a:lstStyle/>
          <a:p>
            <a:r>
              <a:rPr lang="fr-BE" dirty="0" smtClean="0">
                <a:solidFill>
                  <a:schemeClr val="bg1"/>
                </a:solidFill>
              </a:rPr>
              <a:t>Impact of the </a:t>
            </a:r>
            <a:r>
              <a:rPr lang="fr-BE" dirty="0" err="1" smtClean="0">
                <a:solidFill>
                  <a:schemeClr val="bg1"/>
                </a:solidFill>
              </a:rPr>
              <a:t>judicial</a:t>
            </a:r>
            <a:r>
              <a:rPr lang="fr-BE" dirty="0" smtClean="0">
                <a:solidFill>
                  <a:schemeClr val="bg1"/>
                </a:solidFill>
              </a:rPr>
              <a:t> </a:t>
            </a:r>
            <a:r>
              <a:rPr lang="fr-BE" dirty="0" err="1" smtClean="0">
                <a:solidFill>
                  <a:schemeClr val="bg1"/>
                </a:solidFill>
              </a:rPr>
              <a:t>reform</a:t>
            </a:r>
            <a:endParaRPr lang="fr-BE" dirty="0" smtClean="0">
              <a:solidFill>
                <a:schemeClr val="bg1"/>
              </a:solidFill>
            </a:endParaRPr>
          </a:p>
          <a:p>
            <a:pPr lvl="1"/>
            <a:r>
              <a:rPr lang="fr-BE" dirty="0" smtClean="0">
                <a:solidFill>
                  <a:schemeClr val="bg1"/>
                </a:solidFill>
              </a:rPr>
              <a:t>More </a:t>
            </a:r>
            <a:r>
              <a:rPr lang="fr-BE" dirty="0" err="1" smtClean="0">
                <a:solidFill>
                  <a:schemeClr val="bg1"/>
                </a:solidFill>
              </a:rPr>
              <a:t>autonomy</a:t>
            </a:r>
            <a:r>
              <a:rPr lang="fr-BE" dirty="0">
                <a:solidFill>
                  <a:schemeClr val="bg1"/>
                </a:solidFill>
              </a:rPr>
              <a:t> </a:t>
            </a:r>
            <a:r>
              <a:rPr lang="fr-BE" dirty="0" smtClean="0">
                <a:solidFill>
                  <a:schemeClr val="bg1"/>
                </a:solidFill>
              </a:rPr>
              <a:t>to manage budget, personnel, IT for the </a:t>
            </a:r>
            <a:r>
              <a:rPr lang="fr-BE" dirty="0" err="1" smtClean="0">
                <a:solidFill>
                  <a:schemeClr val="bg1"/>
                </a:solidFill>
              </a:rPr>
              <a:t>judicial</a:t>
            </a:r>
            <a:r>
              <a:rPr lang="fr-BE" dirty="0" smtClean="0">
                <a:solidFill>
                  <a:schemeClr val="bg1"/>
                </a:solidFill>
              </a:rPr>
              <a:t> </a:t>
            </a:r>
            <a:r>
              <a:rPr lang="fr-BE" dirty="0" err="1" smtClean="0">
                <a:solidFill>
                  <a:schemeClr val="bg1"/>
                </a:solidFill>
              </a:rPr>
              <a:t>autorities</a:t>
            </a:r>
            <a:endParaRPr lang="fr-BE" dirty="0" smtClean="0">
              <a:solidFill>
                <a:schemeClr val="bg1"/>
              </a:solidFill>
            </a:endParaRPr>
          </a:p>
          <a:p>
            <a:pPr lvl="1"/>
            <a:r>
              <a:rPr lang="fr-BE" dirty="0" err="1" smtClean="0">
                <a:solidFill>
                  <a:schemeClr val="bg1"/>
                </a:solidFill>
              </a:rPr>
              <a:t>Negotiation</a:t>
            </a:r>
            <a:r>
              <a:rPr lang="fr-BE" dirty="0" smtClean="0">
                <a:solidFill>
                  <a:schemeClr val="bg1"/>
                </a:solidFill>
              </a:rPr>
              <a:t> </a:t>
            </a:r>
            <a:r>
              <a:rPr lang="fr-BE" dirty="0" err="1" smtClean="0">
                <a:solidFill>
                  <a:schemeClr val="bg1"/>
                </a:solidFill>
              </a:rPr>
              <a:t>taking</a:t>
            </a:r>
            <a:r>
              <a:rPr lang="fr-BE" dirty="0" smtClean="0">
                <a:solidFill>
                  <a:schemeClr val="bg1"/>
                </a:solidFill>
              </a:rPr>
              <a:t> place </a:t>
            </a:r>
            <a:r>
              <a:rPr lang="fr-BE" dirty="0" err="1" smtClean="0">
                <a:solidFill>
                  <a:schemeClr val="bg1"/>
                </a:solidFill>
              </a:rPr>
              <a:t>between</a:t>
            </a:r>
            <a:r>
              <a:rPr lang="fr-BE" dirty="0" smtClean="0">
                <a:solidFill>
                  <a:schemeClr val="bg1"/>
                </a:solidFill>
              </a:rPr>
              <a:t> the </a:t>
            </a:r>
            <a:r>
              <a:rPr lang="fr-BE" dirty="0" err="1" smtClean="0">
                <a:solidFill>
                  <a:schemeClr val="bg1"/>
                </a:solidFill>
              </a:rPr>
              <a:t>minister</a:t>
            </a:r>
            <a:r>
              <a:rPr lang="fr-BE" dirty="0" smtClean="0">
                <a:solidFill>
                  <a:schemeClr val="bg1"/>
                </a:solidFill>
              </a:rPr>
              <a:t> of justice and the </a:t>
            </a:r>
            <a:r>
              <a:rPr lang="fr-BE" dirty="0" err="1" smtClean="0">
                <a:solidFill>
                  <a:schemeClr val="bg1"/>
                </a:solidFill>
              </a:rPr>
              <a:t>judicial</a:t>
            </a:r>
            <a:r>
              <a:rPr lang="fr-BE" dirty="0" smtClean="0">
                <a:solidFill>
                  <a:schemeClr val="bg1"/>
                </a:solidFill>
              </a:rPr>
              <a:t> </a:t>
            </a:r>
            <a:r>
              <a:rPr lang="fr-BE" dirty="0" err="1" smtClean="0">
                <a:solidFill>
                  <a:schemeClr val="bg1"/>
                </a:solidFill>
              </a:rPr>
              <a:t>autorities</a:t>
            </a:r>
            <a:endParaRPr lang="fr-BE" dirty="0" smtClean="0">
              <a:solidFill>
                <a:schemeClr val="bg1"/>
              </a:solidFill>
            </a:endParaRPr>
          </a:p>
          <a:p>
            <a:pPr lvl="1"/>
            <a:r>
              <a:rPr lang="fr-BE" dirty="0" smtClean="0">
                <a:solidFill>
                  <a:schemeClr val="bg1"/>
                </a:solidFill>
              </a:rPr>
              <a:t>Is a </a:t>
            </a:r>
            <a:r>
              <a:rPr lang="fr-BE" dirty="0" err="1" smtClean="0">
                <a:solidFill>
                  <a:schemeClr val="bg1"/>
                </a:solidFill>
              </a:rPr>
              <a:t>delaying</a:t>
            </a:r>
            <a:r>
              <a:rPr lang="fr-BE" dirty="0" smtClean="0">
                <a:solidFill>
                  <a:schemeClr val="bg1"/>
                </a:solidFill>
              </a:rPr>
              <a:t> factor !!!</a:t>
            </a:r>
          </a:p>
          <a:p>
            <a:r>
              <a:rPr lang="fr-BE" dirty="0" err="1" smtClean="0">
                <a:solidFill>
                  <a:schemeClr val="bg1"/>
                </a:solidFill>
              </a:rPr>
              <a:t>Continued</a:t>
            </a:r>
            <a:r>
              <a:rPr lang="fr-BE" dirty="0" smtClean="0">
                <a:solidFill>
                  <a:schemeClr val="bg1"/>
                </a:solidFill>
              </a:rPr>
              <a:t> </a:t>
            </a:r>
            <a:r>
              <a:rPr lang="fr-BE" dirty="0" err="1" smtClean="0">
                <a:solidFill>
                  <a:schemeClr val="bg1"/>
                </a:solidFill>
              </a:rPr>
              <a:t>annual</a:t>
            </a:r>
            <a:r>
              <a:rPr lang="fr-BE" dirty="0" smtClean="0">
                <a:solidFill>
                  <a:schemeClr val="bg1"/>
                </a:solidFill>
              </a:rPr>
              <a:t> budget </a:t>
            </a:r>
            <a:r>
              <a:rPr lang="fr-BE" dirty="0" err="1" smtClean="0">
                <a:solidFill>
                  <a:schemeClr val="bg1"/>
                </a:solidFill>
              </a:rPr>
              <a:t>cuts</a:t>
            </a:r>
            <a:r>
              <a:rPr lang="fr-BE" dirty="0" smtClean="0">
                <a:solidFill>
                  <a:schemeClr val="bg1"/>
                </a:solidFill>
              </a:rPr>
              <a:t> in </a:t>
            </a:r>
            <a:r>
              <a:rPr lang="fr-BE" dirty="0" err="1">
                <a:solidFill>
                  <a:schemeClr val="bg1"/>
                </a:solidFill>
              </a:rPr>
              <a:t>Belgian</a:t>
            </a:r>
            <a:r>
              <a:rPr lang="fr-BE" dirty="0">
                <a:solidFill>
                  <a:schemeClr val="bg1"/>
                </a:solidFill>
              </a:rPr>
              <a:t> public </a:t>
            </a:r>
            <a:r>
              <a:rPr lang="fr-BE" dirty="0" err="1">
                <a:solidFill>
                  <a:schemeClr val="bg1"/>
                </a:solidFill>
              </a:rPr>
              <a:t>sector</a:t>
            </a:r>
            <a:r>
              <a:rPr lang="fr-BE" dirty="0">
                <a:solidFill>
                  <a:schemeClr val="bg1"/>
                </a:solidFill>
              </a:rPr>
              <a:t> </a:t>
            </a:r>
            <a:endParaRPr lang="fr-BE" dirty="0" smtClean="0">
              <a:solidFill>
                <a:schemeClr val="bg1"/>
              </a:solidFill>
            </a:endParaRPr>
          </a:p>
          <a:p>
            <a:pPr lvl="1"/>
            <a:r>
              <a:rPr lang="fr-BE" dirty="0" err="1" smtClean="0">
                <a:solidFill>
                  <a:schemeClr val="bg1"/>
                </a:solidFill>
              </a:rPr>
              <a:t>investments</a:t>
            </a:r>
            <a:r>
              <a:rPr lang="fr-BE" dirty="0" smtClean="0">
                <a:solidFill>
                  <a:schemeClr val="bg1"/>
                </a:solidFill>
              </a:rPr>
              <a:t> -20% / 5 </a:t>
            </a:r>
            <a:r>
              <a:rPr lang="fr-BE" dirty="0" err="1" smtClean="0">
                <a:solidFill>
                  <a:schemeClr val="bg1"/>
                </a:solidFill>
              </a:rPr>
              <a:t>years</a:t>
            </a:r>
            <a:endParaRPr lang="fr-BE" dirty="0" smtClean="0">
              <a:solidFill>
                <a:schemeClr val="bg1"/>
              </a:solidFill>
            </a:endParaRPr>
          </a:p>
          <a:p>
            <a:pPr lvl="1"/>
            <a:r>
              <a:rPr lang="fr-BE" dirty="0" smtClean="0">
                <a:solidFill>
                  <a:schemeClr val="bg1"/>
                </a:solidFill>
              </a:rPr>
              <a:t>Personnel -10% / 5 </a:t>
            </a:r>
            <a:r>
              <a:rPr lang="fr-BE" dirty="0" err="1" smtClean="0">
                <a:solidFill>
                  <a:schemeClr val="bg1"/>
                </a:solidFill>
              </a:rPr>
              <a:t>years</a:t>
            </a:r>
            <a:endParaRPr lang="fr-BE" dirty="0" smtClean="0">
              <a:solidFill>
                <a:schemeClr val="bg1"/>
              </a:solidFill>
            </a:endParaRPr>
          </a:p>
          <a:p>
            <a:pPr lvl="1"/>
            <a:r>
              <a:rPr lang="fr-BE" dirty="0" err="1" smtClean="0">
                <a:solidFill>
                  <a:schemeClr val="bg1"/>
                </a:solidFill>
              </a:rPr>
              <a:t>Fonctionning</a:t>
            </a:r>
            <a:r>
              <a:rPr lang="fr-BE" dirty="0" smtClean="0">
                <a:solidFill>
                  <a:schemeClr val="bg1"/>
                </a:solidFill>
              </a:rPr>
              <a:t>  -10% / </a:t>
            </a:r>
            <a:r>
              <a:rPr lang="fr-BE" dirty="0" err="1" smtClean="0">
                <a:solidFill>
                  <a:schemeClr val="bg1"/>
                </a:solidFill>
              </a:rPr>
              <a:t>years</a:t>
            </a:r>
            <a:endParaRPr lang="fr-BE" dirty="0" smtClean="0">
              <a:solidFill>
                <a:schemeClr val="bg1"/>
              </a:solidFill>
            </a:endParaRPr>
          </a:p>
          <a:p>
            <a:r>
              <a:rPr lang="fr-BE" dirty="0" err="1" smtClean="0">
                <a:solidFill>
                  <a:schemeClr val="bg1"/>
                </a:solidFill>
              </a:rPr>
              <a:t>Integration</a:t>
            </a:r>
            <a:r>
              <a:rPr lang="fr-BE" dirty="0" smtClean="0">
                <a:solidFill>
                  <a:schemeClr val="bg1"/>
                </a:solidFill>
              </a:rPr>
              <a:t> </a:t>
            </a:r>
            <a:r>
              <a:rPr lang="fr-BE" dirty="0" err="1" smtClean="0">
                <a:solidFill>
                  <a:schemeClr val="bg1"/>
                </a:solidFill>
              </a:rPr>
              <a:t>from</a:t>
            </a:r>
            <a:r>
              <a:rPr lang="fr-BE" dirty="0" smtClean="0">
                <a:solidFill>
                  <a:schemeClr val="bg1"/>
                </a:solidFill>
              </a:rPr>
              <a:t> 8 applications (</a:t>
            </a:r>
            <a:r>
              <a:rPr lang="fr-BE" dirty="0" err="1" smtClean="0">
                <a:solidFill>
                  <a:schemeClr val="bg1"/>
                </a:solidFill>
              </a:rPr>
              <a:t>with</a:t>
            </a:r>
            <a:r>
              <a:rPr lang="fr-BE" dirty="0" smtClean="0">
                <a:solidFill>
                  <a:schemeClr val="bg1"/>
                </a:solidFill>
              </a:rPr>
              <a:t> 150 </a:t>
            </a:r>
            <a:r>
              <a:rPr lang="fr-BE" dirty="0" err="1" smtClean="0">
                <a:solidFill>
                  <a:schemeClr val="bg1"/>
                </a:solidFill>
              </a:rPr>
              <a:t>decentralized</a:t>
            </a:r>
            <a:r>
              <a:rPr lang="fr-BE" dirty="0" smtClean="0">
                <a:solidFill>
                  <a:schemeClr val="bg1"/>
                </a:solidFill>
              </a:rPr>
              <a:t> </a:t>
            </a:r>
            <a:r>
              <a:rPr lang="fr-BE" dirty="0" err="1" smtClean="0">
                <a:solidFill>
                  <a:schemeClr val="bg1"/>
                </a:solidFill>
              </a:rPr>
              <a:t>databases</a:t>
            </a:r>
            <a:r>
              <a:rPr lang="fr-BE" dirty="0" smtClean="0">
                <a:solidFill>
                  <a:schemeClr val="bg1"/>
                </a:solidFill>
              </a:rPr>
              <a:t>) to </a:t>
            </a:r>
          </a:p>
          <a:p>
            <a:pPr marL="0" indent="0">
              <a:buNone/>
            </a:pPr>
            <a:r>
              <a:rPr lang="fr-BE" dirty="0" smtClean="0">
                <a:solidFill>
                  <a:schemeClr val="bg1"/>
                </a:solidFill>
              </a:rPr>
              <a:t>     1 application</a:t>
            </a:r>
          </a:p>
          <a:p>
            <a:pPr marL="0" indent="0">
              <a:buNone/>
            </a:pPr>
            <a:endParaRPr lang="fr-BE" dirty="0" smtClean="0">
              <a:solidFill>
                <a:schemeClr val="bg1"/>
              </a:solidFill>
            </a:endParaRPr>
          </a:p>
        </p:txBody>
      </p:sp>
      <p:sp>
        <p:nvSpPr>
          <p:cNvPr id="5" name="Tijdelijke aanduiding voor dianummer 4"/>
          <p:cNvSpPr>
            <a:spLocks noGrp="1"/>
          </p:cNvSpPr>
          <p:nvPr>
            <p:ph type="sldNum" sz="quarter" idx="12"/>
          </p:nvPr>
        </p:nvSpPr>
        <p:spPr/>
        <p:txBody>
          <a:bodyPr/>
          <a:lstStyle/>
          <a:p>
            <a:fld id="{D57F1E4F-1CFF-5643-939E-02111984F565}" type="slidenum">
              <a:rPr lang="en-US" smtClean="0">
                <a:solidFill>
                  <a:schemeClr val="bg1"/>
                </a:solidFill>
              </a:rPr>
              <a:t>12</a:t>
            </a:fld>
            <a:endParaRPr lang="en-US" dirty="0">
              <a:solidFill>
                <a:schemeClr val="bg1"/>
              </a:solidFill>
            </a:endParaRP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3224" y="5389540"/>
            <a:ext cx="1777533" cy="1147064"/>
          </a:xfrm>
          <a:prstGeom prst="rect">
            <a:avLst/>
          </a:prstGeom>
        </p:spPr>
      </p:pic>
      <p:pic>
        <p:nvPicPr>
          <p:cNvPr id="7" name="Picture 2" descr="http://intranet.just.fgov.be/charte_graphique/logo/spf_just_rgb_jpg/spf_just_q_u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823" y="6090082"/>
            <a:ext cx="2306802" cy="648069"/>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p:cNvPicPr>
            <a:picLocks noChangeAspect="1"/>
          </p:cNvPicPr>
          <p:nvPr/>
        </p:nvPicPr>
        <p:blipFill>
          <a:blip r:embed="rId4"/>
          <a:stretch>
            <a:fillRect/>
          </a:stretch>
        </p:blipFill>
        <p:spPr>
          <a:xfrm>
            <a:off x="6676977" y="6146788"/>
            <a:ext cx="2792210" cy="591363"/>
          </a:xfrm>
          <a:prstGeom prst="rect">
            <a:avLst/>
          </a:prstGeom>
        </p:spPr>
      </p:pic>
      <p:sp>
        <p:nvSpPr>
          <p:cNvPr id="8" name="Rechthoek 7"/>
          <p:cNvSpPr/>
          <p:nvPr/>
        </p:nvSpPr>
        <p:spPr>
          <a:xfrm>
            <a:off x="2663863" y="6442469"/>
            <a:ext cx="4572000" cy="246221"/>
          </a:xfrm>
          <a:prstGeom prst="rect">
            <a:avLst/>
          </a:prstGeom>
        </p:spPr>
        <p:txBody>
          <a:bodyPr>
            <a:spAutoFit/>
          </a:bodyPr>
          <a:ls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500">
                <a:solidFill>
                  <a:srgbClr val="000000"/>
                </a:solidFill>
              </a:rPr>
              <a:t>This presentation has been produced with the financial support of the Justice Programme of the European Union. The contents of this publication are the sole responsibility of the partners of the BO-ECLI project and can in no way be taken to reflect the views of the European Commission.</a:t>
            </a:r>
            <a:endParaRPr lang="nl-NL" sz="500">
              <a:solidFill>
                <a:srgbClr val="000000"/>
              </a:solidFill>
            </a:endParaRPr>
          </a:p>
        </p:txBody>
      </p:sp>
    </p:spTree>
    <p:extLst>
      <p:ext uri="{BB962C8B-B14F-4D97-AF65-F5344CB8AC3E}">
        <p14:creationId xmlns:p14="http://schemas.microsoft.com/office/powerpoint/2010/main" val="347359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State of </a:t>
            </a:r>
            <a:r>
              <a:rPr lang="fr-BE" dirty="0" err="1" smtClean="0">
                <a:solidFill>
                  <a:schemeClr val="bg1"/>
                </a:solidFill>
              </a:rPr>
              <a:t>play</a:t>
            </a:r>
            <a:r>
              <a:rPr lang="fr-BE" dirty="0" smtClean="0">
                <a:solidFill>
                  <a:schemeClr val="bg1"/>
                </a:solidFill>
              </a:rPr>
              <a:t> </a:t>
            </a:r>
            <a:r>
              <a:rPr lang="fr-BE" dirty="0" err="1" smtClean="0">
                <a:solidFill>
                  <a:schemeClr val="bg1"/>
                </a:solidFill>
              </a:rPr>
              <a:t>Belgium</a:t>
            </a:r>
            <a:endParaRPr lang="nl-BE" dirty="0">
              <a:solidFill>
                <a:schemeClr val="bg1"/>
              </a:solidFill>
            </a:endParaRPr>
          </a:p>
        </p:txBody>
      </p:sp>
      <p:sp>
        <p:nvSpPr>
          <p:cNvPr id="3" name="Tijdelijke aanduiding voor inhoud 2"/>
          <p:cNvSpPr>
            <a:spLocks noGrp="1"/>
          </p:cNvSpPr>
          <p:nvPr>
            <p:ph idx="1"/>
          </p:nvPr>
        </p:nvSpPr>
        <p:spPr>
          <a:xfrm>
            <a:off x="757083" y="1947869"/>
            <a:ext cx="8946541" cy="4195481"/>
          </a:xfrm>
        </p:spPr>
        <p:txBody>
          <a:bodyPr/>
          <a:lstStyle/>
          <a:p>
            <a:r>
              <a:rPr lang="fr-BE" dirty="0" smtClean="0">
                <a:solidFill>
                  <a:schemeClr val="bg1"/>
                </a:solidFill>
              </a:rPr>
              <a:t>Publication of case </a:t>
            </a:r>
            <a:r>
              <a:rPr lang="fr-BE" dirty="0" err="1" smtClean="0">
                <a:solidFill>
                  <a:schemeClr val="bg1"/>
                </a:solidFill>
              </a:rPr>
              <a:t>law</a:t>
            </a:r>
            <a:r>
              <a:rPr lang="fr-BE" dirty="0" smtClean="0">
                <a:solidFill>
                  <a:schemeClr val="bg1"/>
                </a:solidFill>
              </a:rPr>
              <a:t> on the internet</a:t>
            </a:r>
          </a:p>
          <a:p>
            <a:r>
              <a:rPr lang="fr-BE" dirty="0" err="1" smtClean="0">
                <a:solidFill>
                  <a:schemeClr val="bg1"/>
                </a:solidFill>
              </a:rPr>
              <a:t>Implementation</a:t>
            </a:r>
            <a:r>
              <a:rPr lang="fr-BE" dirty="0" smtClean="0">
                <a:solidFill>
                  <a:schemeClr val="bg1"/>
                </a:solidFill>
              </a:rPr>
              <a:t> of ECLI</a:t>
            </a:r>
          </a:p>
          <a:p>
            <a:r>
              <a:rPr lang="fr-BE" dirty="0" smtClean="0">
                <a:solidFill>
                  <a:schemeClr val="bg1"/>
                </a:solidFill>
              </a:rPr>
              <a:t>Challenges</a:t>
            </a:r>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3224" y="5389540"/>
            <a:ext cx="1777533" cy="1147064"/>
          </a:xfrm>
          <a:prstGeom prst="rect">
            <a:avLst/>
          </a:prstGeom>
        </p:spPr>
      </p:pic>
      <p:sp>
        <p:nvSpPr>
          <p:cNvPr id="5" name="Tijdelijke aanduiding voor dianummer 4"/>
          <p:cNvSpPr>
            <a:spLocks noGrp="1"/>
          </p:cNvSpPr>
          <p:nvPr>
            <p:ph type="sldNum" sz="quarter" idx="12"/>
          </p:nvPr>
        </p:nvSpPr>
        <p:spPr/>
        <p:txBody>
          <a:bodyPr/>
          <a:lstStyle/>
          <a:p>
            <a:fld id="{D57F1E4F-1CFF-5643-939E-02111984F565}" type="slidenum">
              <a:rPr lang="en-US" smtClean="0">
                <a:solidFill>
                  <a:schemeClr val="bg1"/>
                </a:solidFill>
              </a:rPr>
              <a:t>2</a:t>
            </a:fld>
            <a:endParaRPr lang="en-US" dirty="0">
              <a:solidFill>
                <a:schemeClr val="bg1"/>
              </a:solidFill>
            </a:endParaRPr>
          </a:p>
        </p:txBody>
      </p:sp>
      <p:pic>
        <p:nvPicPr>
          <p:cNvPr id="7" name="Picture 2" descr="http://intranet.just.fgov.be/charte_graphique/logo/spf_just_rgb_jpg/spf_just_q_u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53" y="6143350"/>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208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Publication of case </a:t>
            </a:r>
            <a:r>
              <a:rPr lang="fr-BE" dirty="0" err="1" smtClean="0">
                <a:solidFill>
                  <a:schemeClr val="bg1"/>
                </a:solidFill>
              </a:rPr>
              <a:t>law</a:t>
            </a:r>
            <a:r>
              <a:rPr lang="fr-BE" dirty="0" smtClean="0">
                <a:solidFill>
                  <a:schemeClr val="bg1"/>
                </a:solidFill>
              </a:rPr>
              <a:t> on the internet</a:t>
            </a:r>
            <a:endParaRPr lang="nl-BE" dirty="0">
              <a:solidFill>
                <a:schemeClr val="bg1"/>
              </a:solidFill>
            </a:endParaRPr>
          </a:p>
        </p:txBody>
      </p:sp>
      <p:sp>
        <p:nvSpPr>
          <p:cNvPr id="3" name="Tijdelijke aanduiding voor inhoud 2"/>
          <p:cNvSpPr>
            <a:spLocks noGrp="1"/>
          </p:cNvSpPr>
          <p:nvPr>
            <p:ph idx="1"/>
          </p:nvPr>
        </p:nvSpPr>
        <p:spPr/>
        <p:txBody>
          <a:bodyPr>
            <a:normAutofit/>
          </a:bodyPr>
          <a:lstStyle/>
          <a:p>
            <a:r>
              <a:rPr lang="fr-BE" dirty="0" smtClean="0">
                <a:solidFill>
                  <a:schemeClr val="bg1"/>
                </a:solidFill>
              </a:rPr>
              <a:t>Introduction</a:t>
            </a:r>
          </a:p>
          <a:p>
            <a:pPr lvl="1"/>
            <a:r>
              <a:rPr lang="fr-BE" dirty="0" err="1" smtClean="0">
                <a:solidFill>
                  <a:schemeClr val="bg1"/>
                </a:solidFill>
              </a:rPr>
              <a:t>Belgium</a:t>
            </a:r>
            <a:r>
              <a:rPr lang="fr-BE" dirty="0" smtClean="0">
                <a:solidFill>
                  <a:schemeClr val="bg1"/>
                </a:solidFill>
              </a:rPr>
              <a:t>: </a:t>
            </a:r>
            <a:r>
              <a:rPr lang="fr-BE" dirty="0" err="1" smtClean="0">
                <a:solidFill>
                  <a:schemeClr val="bg1"/>
                </a:solidFill>
              </a:rPr>
              <a:t>federal</a:t>
            </a:r>
            <a:r>
              <a:rPr lang="fr-BE" dirty="0" smtClean="0">
                <a:solidFill>
                  <a:schemeClr val="bg1"/>
                </a:solidFill>
              </a:rPr>
              <a:t> state</a:t>
            </a:r>
          </a:p>
          <a:p>
            <a:pPr lvl="1"/>
            <a:r>
              <a:rPr lang="fr-BE" dirty="0" smtClean="0">
                <a:solidFill>
                  <a:schemeClr val="bg1"/>
                </a:solidFill>
              </a:rPr>
              <a:t>Organisation of courts</a:t>
            </a:r>
          </a:p>
          <a:p>
            <a:pPr lvl="2"/>
            <a:r>
              <a:rPr lang="fr-BE" dirty="0" err="1" smtClean="0">
                <a:solidFill>
                  <a:schemeClr val="bg1"/>
                </a:solidFill>
              </a:rPr>
              <a:t>Mainly</a:t>
            </a:r>
            <a:r>
              <a:rPr lang="fr-BE" dirty="0" smtClean="0">
                <a:solidFill>
                  <a:schemeClr val="bg1"/>
                </a:solidFill>
              </a:rPr>
              <a:t> at </a:t>
            </a:r>
            <a:r>
              <a:rPr lang="fr-BE" dirty="0" err="1" smtClean="0">
                <a:solidFill>
                  <a:schemeClr val="bg1"/>
                </a:solidFill>
              </a:rPr>
              <a:t>Federal</a:t>
            </a:r>
            <a:r>
              <a:rPr lang="fr-BE" dirty="0" smtClean="0">
                <a:solidFill>
                  <a:schemeClr val="bg1"/>
                </a:solidFill>
              </a:rPr>
              <a:t> </a:t>
            </a:r>
            <a:r>
              <a:rPr lang="fr-BE" dirty="0" err="1" smtClean="0">
                <a:solidFill>
                  <a:schemeClr val="bg1"/>
                </a:solidFill>
              </a:rPr>
              <a:t>level</a:t>
            </a:r>
            <a:endParaRPr lang="fr-BE" dirty="0" smtClean="0">
              <a:solidFill>
                <a:schemeClr val="bg1"/>
              </a:solidFill>
            </a:endParaRPr>
          </a:p>
          <a:p>
            <a:pPr lvl="3"/>
            <a:r>
              <a:rPr lang="fr-BE" dirty="0" err="1" smtClean="0">
                <a:solidFill>
                  <a:schemeClr val="bg1"/>
                </a:solidFill>
              </a:rPr>
              <a:t>Three</a:t>
            </a:r>
            <a:r>
              <a:rPr lang="fr-BE" dirty="0" smtClean="0">
                <a:solidFill>
                  <a:schemeClr val="bg1"/>
                </a:solidFill>
              </a:rPr>
              <a:t> </a:t>
            </a:r>
            <a:r>
              <a:rPr lang="fr-BE" dirty="0" err="1" smtClean="0">
                <a:solidFill>
                  <a:schemeClr val="bg1"/>
                </a:solidFill>
              </a:rPr>
              <a:t>supreme</a:t>
            </a:r>
            <a:r>
              <a:rPr lang="fr-BE" dirty="0" smtClean="0">
                <a:solidFill>
                  <a:schemeClr val="bg1"/>
                </a:solidFill>
              </a:rPr>
              <a:t> courts</a:t>
            </a:r>
          </a:p>
          <a:p>
            <a:pPr lvl="3"/>
            <a:r>
              <a:rPr lang="fr-BE" dirty="0" err="1" smtClean="0">
                <a:solidFill>
                  <a:schemeClr val="bg1"/>
                </a:solidFill>
              </a:rPr>
              <a:t>Judicial</a:t>
            </a:r>
            <a:r>
              <a:rPr lang="fr-BE" dirty="0" smtClean="0">
                <a:solidFill>
                  <a:schemeClr val="bg1"/>
                </a:solidFill>
              </a:rPr>
              <a:t> power: pyramidal structure, </a:t>
            </a:r>
            <a:r>
              <a:rPr lang="fr-BE" dirty="0" err="1" smtClean="0">
                <a:solidFill>
                  <a:schemeClr val="bg1"/>
                </a:solidFill>
              </a:rPr>
              <a:t>with</a:t>
            </a:r>
            <a:r>
              <a:rPr lang="fr-BE" dirty="0" smtClean="0">
                <a:solidFill>
                  <a:schemeClr val="bg1"/>
                </a:solidFill>
              </a:rPr>
              <a:t> Court of cassation at the top</a:t>
            </a:r>
          </a:p>
          <a:p>
            <a:pPr lvl="3"/>
            <a:r>
              <a:rPr lang="fr-BE" dirty="0" err="1" smtClean="0">
                <a:solidFill>
                  <a:schemeClr val="bg1"/>
                </a:solidFill>
              </a:rPr>
              <a:t>Outside</a:t>
            </a:r>
            <a:r>
              <a:rPr lang="fr-BE" dirty="0" smtClean="0">
                <a:solidFill>
                  <a:schemeClr val="bg1"/>
                </a:solidFill>
              </a:rPr>
              <a:t> </a:t>
            </a:r>
            <a:r>
              <a:rPr lang="fr-BE" dirty="0" err="1" smtClean="0">
                <a:solidFill>
                  <a:schemeClr val="bg1"/>
                </a:solidFill>
              </a:rPr>
              <a:t>judicial</a:t>
            </a:r>
            <a:r>
              <a:rPr lang="fr-BE" dirty="0" smtClean="0">
                <a:solidFill>
                  <a:schemeClr val="bg1"/>
                </a:solidFill>
              </a:rPr>
              <a:t> power:</a:t>
            </a:r>
          </a:p>
          <a:p>
            <a:pPr lvl="4"/>
            <a:r>
              <a:rPr lang="fr-BE" dirty="0" err="1" smtClean="0">
                <a:solidFill>
                  <a:schemeClr val="bg1"/>
                </a:solidFill>
              </a:rPr>
              <a:t>Constitutional</a:t>
            </a:r>
            <a:r>
              <a:rPr lang="fr-BE" dirty="0" smtClean="0">
                <a:solidFill>
                  <a:schemeClr val="bg1"/>
                </a:solidFill>
              </a:rPr>
              <a:t> Court</a:t>
            </a:r>
          </a:p>
          <a:p>
            <a:pPr lvl="4"/>
            <a:r>
              <a:rPr lang="fr-BE" dirty="0" smtClean="0">
                <a:solidFill>
                  <a:schemeClr val="bg1"/>
                </a:solidFill>
              </a:rPr>
              <a:t>Council of state and </a:t>
            </a:r>
            <a:r>
              <a:rPr lang="fr-BE" dirty="0" err="1" smtClean="0">
                <a:solidFill>
                  <a:schemeClr val="bg1"/>
                </a:solidFill>
              </a:rPr>
              <a:t>other</a:t>
            </a:r>
            <a:r>
              <a:rPr lang="fr-BE" dirty="0" smtClean="0">
                <a:solidFill>
                  <a:schemeClr val="bg1"/>
                </a:solidFill>
              </a:rPr>
              <a:t> administrative courts</a:t>
            </a:r>
          </a:p>
          <a:p>
            <a:pPr lvl="2"/>
            <a:r>
              <a:rPr lang="fr-BE" dirty="0" smtClean="0">
                <a:solidFill>
                  <a:schemeClr val="bg1"/>
                </a:solidFill>
              </a:rPr>
              <a:t>Administrative courts at </a:t>
            </a:r>
            <a:r>
              <a:rPr lang="fr-BE" dirty="0" err="1" smtClean="0">
                <a:solidFill>
                  <a:schemeClr val="bg1"/>
                </a:solidFill>
              </a:rPr>
              <a:t>regional</a:t>
            </a:r>
            <a:r>
              <a:rPr lang="fr-BE" dirty="0" smtClean="0">
                <a:solidFill>
                  <a:schemeClr val="bg1"/>
                </a:solidFill>
              </a:rPr>
              <a:t> </a:t>
            </a:r>
            <a:r>
              <a:rPr lang="fr-BE" dirty="0" err="1" smtClean="0">
                <a:solidFill>
                  <a:schemeClr val="bg1"/>
                </a:solidFill>
              </a:rPr>
              <a:t>level</a:t>
            </a:r>
            <a:endParaRPr lang="fr-BE" dirty="0" smtClean="0">
              <a:solidFill>
                <a:schemeClr val="bg1"/>
              </a:solidFill>
            </a:endParaRPr>
          </a:p>
          <a:p>
            <a:pPr lvl="2"/>
            <a:r>
              <a:rPr lang="fr-BE" dirty="0" err="1" smtClean="0">
                <a:solidFill>
                  <a:schemeClr val="bg1"/>
                </a:solidFill>
              </a:rPr>
              <a:t>Disciplinary</a:t>
            </a:r>
            <a:r>
              <a:rPr lang="fr-BE" dirty="0" smtClean="0">
                <a:solidFill>
                  <a:schemeClr val="bg1"/>
                </a:solidFill>
              </a:rPr>
              <a:t> courts of </a:t>
            </a:r>
            <a:r>
              <a:rPr lang="fr-BE" dirty="0" err="1" smtClean="0">
                <a:solidFill>
                  <a:schemeClr val="bg1"/>
                </a:solidFill>
              </a:rPr>
              <a:t>professional</a:t>
            </a:r>
            <a:r>
              <a:rPr lang="fr-BE" dirty="0" smtClean="0">
                <a:solidFill>
                  <a:schemeClr val="bg1"/>
                </a:solidFill>
              </a:rPr>
              <a:t> organisations (</a:t>
            </a:r>
            <a:r>
              <a:rPr lang="fr-BE" dirty="0" err="1" smtClean="0">
                <a:solidFill>
                  <a:schemeClr val="bg1"/>
                </a:solidFill>
              </a:rPr>
              <a:t>liberal</a:t>
            </a:r>
            <a:r>
              <a:rPr lang="fr-BE" dirty="0" smtClean="0">
                <a:solidFill>
                  <a:schemeClr val="bg1"/>
                </a:solidFill>
              </a:rPr>
              <a:t> professions)</a:t>
            </a:r>
          </a:p>
          <a:p>
            <a:pPr lvl="2"/>
            <a:endParaRPr lang="fr-BE" dirty="0" smtClean="0">
              <a:solidFill>
                <a:schemeClr val="bg1"/>
              </a:solidFill>
            </a:endParaRPr>
          </a:p>
          <a:p>
            <a:pPr lvl="2"/>
            <a:endParaRPr lang="fr-BE" dirty="0" smtClean="0">
              <a:solidFill>
                <a:schemeClr val="bg1"/>
              </a:solidFill>
            </a:endParaRPr>
          </a:p>
          <a:p>
            <a:endParaRPr lang="nl-BE" dirty="0">
              <a:solidFill>
                <a:schemeClr val="bg1"/>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3224" y="5389540"/>
            <a:ext cx="1777533" cy="1147064"/>
          </a:xfrm>
          <a:prstGeom prst="rect">
            <a:avLst/>
          </a:prstGeom>
        </p:spPr>
      </p:pic>
      <p:sp>
        <p:nvSpPr>
          <p:cNvPr id="6" name="Tijdelijke aanduiding voor dianummer 5"/>
          <p:cNvSpPr>
            <a:spLocks noGrp="1"/>
          </p:cNvSpPr>
          <p:nvPr>
            <p:ph type="sldNum" sz="quarter" idx="12"/>
          </p:nvPr>
        </p:nvSpPr>
        <p:spPr/>
        <p:txBody>
          <a:bodyPr/>
          <a:lstStyle/>
          <a:p>
            <a:fld id="{D57F1E4F-1CFF-5643-939E-02111984F565}" type="slidenum">
              <a:rPr lang="en-US" smtClean="0">
                <a:solidFill>
                  <a:schemeClr val="bg1"/>
                </a:solidFill>
              </a:rPr>
              <a:t>3</a:t>
            </a:fld>
            <a:endParaRPr lang="en-US" dirty="0">
              <a:solidFill>
                <a:schemeClr val="bg1"/>
              </a:solidFill>
            </a:endParaRPr>
          </a:p>
        </p:txBody>
      </p:sp>
      <p:pic>
        <p:nvPicPr>
          <p:cNvPr id="7" name="Picture 2" descr="http://intranet.just.fgov.be/charte_graphique/logo/spf_just_rgb_jpg/spf_just_q_u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75" y="6169984"/>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8744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Publication of case </a:t>
            </a:r>
            <a:r>
              <a:rPr lang="fr-BE" dirty="0" err="1" smtClean="0">
                <a:solidFill>
                  <a:schemeClr val="bg1"/>
                </a:solidFill>
              </a:rPr>
              <a:t>law</a:t>
            </a:r>
            <a:r>
              <a:rPr lang="fr-BE" dirty="0" smtClean="0">
                <a:solidFill>
                  <a:schemeClr val="bg1"/>
                </a:solidFill>
              </a:rPr>
              <a:t> on the internet</a:t>
            </a:r>
            <a:endParaRPr lang="nl-BE" dirty="0">
              <a:solidFill>
                <a:schemeClr val="bg1"/>
              </a:solidFill>
            </a:endParaRPr>
          </a:p>
        </p:txBody>
      </p:sp>
      <p:sp>
        <p:nvSpPr>
          <p:cNvPr id="3" name="Tijdelijke aanduiding voor inhoud 2"/>
          <p:cNvSpPr>
            <a:spLocks noGrp="1"/>
          </p:cNvSpPr>
          <p:nvPr>
            <p:ph idx="1"/>
          </p:nvPr>
        </p:nvSpPr>
        <p:spPr/>
        <p:txBody>
          <a:bodyPr>
            <a:normAutofit fontScale="92500" lnSpcReduction="10000"/>
          </a:bodyPr>
          <a:lstStyle/>
          <a:p>
            <a:r>
              <a:rPr lang="fr-BE" dirty="0" smtClean="0">
                <a:solidFill>
                  <a:schemeClr val="bg1"/>
                </a:solidFill>
              </a:rPr>
              <a:t>No single public </a:t>
            </a:r>
            <a:r>
              <a:rPr lang="fr-BE" dirty="0" err="1" smtClean="0">
                <a:solidFill>
                  <a:schemeClr val="bg1"/>
                </a:solidFill>
              </a:rPr>
              <a:t>database</a:t>
            </a:r>
            <a:r>
              <a:rPr lang="fr-BE" dirty="0" smtClean="0">
                <a:solidFill>
                  <a:schemeClr val="bg1"/>
                </a:solidFill>
              </a:rPr>
              <a:t> </a:t>
            </a:r>
            <a:r>
              <a:rPr lang="fr-BE" dirty="0" err="1" smtClean="0">
                <a:solidFill>
                  <a:schemeClr val="bg1"/>
                </a:solidFill>
              </a:rPr>
              <a:t>containing</a:t>
            </a:r>
            <a:r>
              <a:rPr lang="fr-BE" dirty="0" smtClean="0">
                <a:solidFill>
                  <a:schemeClr val="bg1"/>
                </a:solidFill>
              </a:rPr>
              <a:t> all public Belgian case </a:t>
            </a:r>
            <a:r>
              <a:rPr lang="fr-BE" dirty="0" err="1" smtClean="0">
                <a:solidFill>
                  <a:schemeClr val="bg1"/>
                </a:solidFill>
              </a:rPr>
              <a:t>law</a:t>
            </a:r>
            <a:endParaRPr lang="fr-BE" dirty="0" smtClean="0">
              <a:solidFill>
                <a:schemeClr val="bg1"/>
              </a:solidFill>
            </a:endParaRPr>
          </a:p>
          <a:p>
            <a:r>
              <a:rPr lang="fr-BE" dirty="0" err="1" smtClean="0">
                <a:solidFill>
                  <a:schemeClr val="bg1"/>
                </a:solidFill>
              </a:rPr>
              <a:t>Judicial</a:t>
            </a:r>
            <a:r>
              <a:rPr lang="fr-BE" dirty="0" smtClean="0">
                <a:solidFill>
                  <a:schemeClr val="bg1"/>
                </a:solidFill>
              </a:rPr>
              <a:t> power</a:t>
            </a:r>
          </a:p>
          <a:p>
            <a:pPr lvl="1"/>
            <a:r>
              <a:rPr lang="fr-BE" dirty="0" err="1" smtClean="0">
                <a:solidFill>
                  <a:schemeClr val="bg1"/>
                </a:solidFill>
              </a:rPr>
              <a:t>Phenix-statute</a:t>
            </a:r>
            <a:r>
              <a:rPr lang="fr-BE" dirty="0" smtClean="0">
                <a:solidFill>
                  <a:schemeClr val="bg1"/>
                </a:solidFill>
              </a:rPr>
              <a:t> 10 August 2005</a:t>
            </a:r>
          </a:p>
          <a:p>
            <a:pPr lvl="2"/>
            <a:r>
              <a:rPr lang="fr-BE" dirty="0" err="1" smtClean="0">
                <a:solidFill>
                  <a:schemeClr val="bg1"/>
                </a:solidFill>
              </a:rPr>
              <a:t>Internal</a:t>
            </a:r>
            <a:r>
              <a:rPr lang="fr-BE" dirty="0" smtClean="0">
                <a:solidFill>
                  <a:schemeClr val="bg1"/>
                </a:solidFill>
              </a:rPr>
              <a:t> </a:t>
            </a:r>
            <a:r>
              <a:rPr lang="fr-BE" dirty="0" err="1" smtClean="0">
                <a:solidFill>
                  <a:schemeClr val="bg1"/>
                </a:solidFill>
              </a:rPr>
              <a:t>database</a:t>
            </a:r>
            <a:r>
              <a:rPr lang="fr-BE" dirty="0" smtClean="0">
                <a:solidFill>
                  <a:schemeClr val="bg1"/>
                </a:solidFill>
              </a:rPr>
              <a:t> (</a:t>
            </a:r>
            <a:r>
              <a:rPr lang="fr-BE" dirty="0" err="1" smtClean="0">
                <a:solidFill>
                  <a:schemeClr val="bg1"/>
                </a:solidFill>
              </a:rPr>
              <a:t>only</a:t>
            </a:r>
            <a:r>
              <a:rPr lang="fr-BE" dirty="0" smtClean="0">
                <a:solidFill>
                  <a:schemeClr val="bg1"/>
                </a:solidFill>
              </a:rPr>
              <a:t> accessible for </a:t>
            </a:r>
            <a:r>
              <a:rPr lang="fr-BE" dirty="0" err="1" smtClean="0">
                <a:solidFill>
                  <a:schemeClr val="bg1"/>
                </a:solidFill>
              </a:rPr>
              <a:t>members</a:t>
            </a:r>
            <a:r>
              <a:rPr lang="fr-BE" dirty="0" smtClean="0">
                <a:solidFill>
                  <a:schemeClr val="bg1"/>
                </a:solidFill>
              </a:rPr>
              <a:t> of </a:t>
            </a:r>
            <a:r>
              <a:rPr lang="fr-BE" dirty="0" err="1" smtClean="0">
                <a:solidFill>
                  <a:schemeClr val="bg1"/>
                </a:solidFill>
              </a:rPr>
              <a:t>judicial</a:t>
            </a:r>
            <a:r>
              <a:rPr lang="fr-BE" dirty="0" smtClean="0">
                <a:solidFill>
                  <a:schemeClr val="bg1"/>
                </a:solidFill>
              </a:rPr>
              <a:t> power)</a:t>
            </a:r>
          </a:p>
          <a:p>
            <a:pPr lvl="2"/>
            <a:r>
              <a:rPr lang="fr-BE" dirty="0" err="1" smtClean="0">
                <a:solidFill>
                  <a:schemeClr val="bg1"/>
                </a:solidFill>
              </a:rPr>
              <a:t>External</a:t>
            </a:r>
            <a:r>
              <a:rPr lang="fr-BE" dirty="0" smtClean="0">
                <a:solidFill>
                  <a:schemeClr val="bg1"/>
                </a:solidFill>
              </a:rPr>
              <a:t> </a:t>
            </a:r>
            <a:r>
              <a:rPr lang="fr-BE" dirty="0" err="1" smtClean="0">
                <a:solidFill>
                  <a:schemeClr val="bg1"/>
                </a:solidFill>
              </a:rPr>
              <a:t>database</a:t>
            </a:r>
            <a:r>
              <a:rPr lang="fr-BE" dirty="0" smtClean="0">
                <a:solidFill>
                  <a:schemeClr val="bg1"/>
                </a:solidFill>
              </a:rPr>
              <a:t> (internet – public)</a:t>
            </a:r>
          </a:p>
          <a:p>
            <a:pPr lvl="1"/>
            <a:r>
              <a:rPr lang="fr-BE" dirty="0" err="1" smtClean="0">
                <a:solidFill>
                  <a:schemeClr val="bg1"/>
                </a:solidFill>
              </a:rPr>
              <a:t>External</a:t>
            </a:r>
            <a:r>
              <a:rPr lang="fr-BE" dirty="0" smtClean="0">
                <a:solidFill>
                  <a:schemeClr val="bg1"/>
                </a:solidFill>
              </a:rPr>
              <a:t> </a:t>
            </a:r>
            <a:r>
              <a:rPr lang="fr-BE" dirty="0" err="1" smtClean="0">
                <a:solidFill>
                  <a:schemeClr val="bg1"/>
                </a:solidFill>
              </a:rPr>
              <a:t>database</a:t>
            </a:r>
            <a:r>
              <a:rPr lang="fr-BE" dirty="0" smtClean="0">
                <a:solidFill>
                  <a:schemeClr val="bg1"/>
                </a:solidFill>
              </a:rPr>
              <a:t>: </a:t>
            </a:r>
            <a:r>
              <a:rPr lang="fr-BE" dirty="0" err="1" smtClean="0">
                <a:solidFill>
                  <a:schemeClr val="bg1"/>
                </a:solidFill>
              </a:rPr>
              <a:t>JureJuridat</a:t>
            </a:r>
            <a:endParaRPr lang="fr-BE" dirty="0" smtClean="0">
              <a:solidFill>
                <a:schemeClr val="bg1"/>
              </a:solidFill>
            </a:endParaRPr>
          </a:p>
          <a:p>
            <a:pPr lvl="2"/>
            <a:r>
              <a:rPr lang="fr-BE" dirty="0" err="1" smtClean="0">
                <a:solidFill>
                  <a:schemeClr val="bg1"/>
                </a:solidFill>
              </a:rPr>
              <a:t>Successor</a:t>
            </a:r>
            <a:r>
              <a:rPr lang="fr-BE" dirty="0" smtClean="0">
                <a:solidFill>
                  <a:schemeClr val="bg1"/>
                </a:solidFill>
              </a:rPr>
              <a:t> of </a:t>
            </a:r>
            <a:r>
              <a:rPr lang="fr-BE" dirty="0" err="1" smtClean="0">
                <a:solidFill>
                  <a:schemeClr val="bg1"/>
                </a:solidFill>
              </a:rPr>
              <a:t>previous</a:t>
            </a:r>
            <a:r>
              <a:rPr lang="fr-BE" dirty="0" smtClean="0">
                <a:solidFill>
                  <a:schemeClr val="bg1"/>
                </a:solidFill>
              </a:rPr>
              <a:t> « </a:t>
            </a:r>
            <a:r>
              <a:rPr lang="fr-BE" dirty="0" err="1" smtClean="0">
                <a:solidFill>
                  <a:schemeClr val="bg1"/>
                </a:solidFill>
              </a:rPr>
              <a:t>Justel</a:t>
            </a:r>
            <a:r>
              <a:rPr lang="fr-BE" dirty="0" smtClean="0">
                <a:solidFill>
                  <a:schemeClr val="bg1"/>
                </a:solidFill>
              </a:rPr>
              <a:t> »</a:t>
            </a:r>
          </a:p>
          <a:p>
            <a:pPr lvl="2"/>
            <a:r>
              <a:rPr lang="fr-BE" dirty="0" err="1" smtClean="0">
                <a:solidFill>
                  <a:schemeClr val="bg1"/>
                </a:solidFill>
              </a:rPr>
              <a:t>Only</a:t>
            </a:r>
            <a:r>
              <a:rPr lang="fr-BE" dirty="0" smtClean="0">
                <a:solidFill>
                  <a:schemeClr val="bg1"/>
                </a:solidFill>
              </a:rPr>
              <a:t> case </a:t>
            </a:r>
            <a:r>
              <a:rPr lang="fr-BE" dirty="0" err="1" smtClean="0">
                <a:solidFill>
                  <a:schemeClr val="bg1"/>
                </a:solidFill>
              </a:rPr>
              <a:t>law</a:t>
            </a:r>
            <a:r>
              <a:rPr lang="fr-BE" dirty="0" smtClean="0">
                <a:solidFill>
                  <a:schemeClr val="bg1"/>
                </a:solidFill>
              </a:rPr>
              <a:t> </a:t>
            </a:r>
            <a:r>
              <a:rPr lang="fr-BE" dirty="0" err="1" smtClean="0">
                <a:solidFill>
                  <a:schemeClr val="bg1"/>
                </a:solidFill>
              </a:rPr>
              <a:t>that</a:t>
            </a:r>
            <a:r>
              <a:rPr lang="fr-BE" dirty="0" smtClean="0">
                <a:solidFill>
                  <a:schemeClr val="bg1"/>
                </a:solidFill>
              </a:rPr>
              <a:t> </a:t>
            </a:r>
            <a:r>
              <a:rPr lang="fr-BE" dirty="0" err="1" smtClean="0">
                <a:solidFill>
                  <a:schemeClr val="bg1"/>
                </a:solidFill>
              </a:rPr>
              <a:t>is</a:t>
            </a:r>
            <a:r>
              <a:rPr lang="fr-BE" dirty="0" smtClean="0">
                <a:solidFill>
                  <a:schemeClr val="bg1"/>
                </a:solidFill>
              </a:rPr>
              <a:t> relevant for the </a:t>
            </a:r>
            <a:r>
              <a:rPr lang="fr-BE" dirty="0" err="1" smtClean="0">
                <a:solidFill>
                  <a:schemeClr val="bg1"/>
                </a:solidFill>
              </a:rPr>
              <a:t>knowledge</a:t>
            </a:r>
            <a:r>
              <a:rPr lang="fr-BE" dirty="0" smtClean="0">
                <a:solidFill>
                  <a:schemeClr val="bg1"/>
                </a:solidFill>
              </a:rPr>
              <a:t> and </a:t>
            </a:r>
            <a:r>
              <a:rPr lang="fr-BE" dirty="0" err="1" smtClean="0">
                <a:solidFill>
                  <a:schemeClr val="bg1"/>
                </a:solidFill>
              </a:rPr>
              <a:t>development</a:t>
            </a:r>
            <a:r>
              <a:rPr lang="fr-BE" dirty="0" smtClean="0">
                <a:solidFill>
                  <a:schemeClr val="bg1"/>
                </a:solidFill>
              </a:rPr>
              <a:t> of the </a:t>
            </a:r>
            <a:r>
              <a:rPr lang="fr-BE" dirty="0" err="1" smtClean="0">
                <a:solidFill>
                  <a:schemeClr val="bg1"/>
                </a:solidFill>
              </a:rPr>
              <a:t>law</a:t>
            </a:r>
            <a:r>
              <a:rPr lang="fr-BE" dirty="0" smtClean="0">
                <a:solidFill>
                  <a:schemeClr val="bg1"/>
                </a:solidFill>
              </a:rPr>
              <a:t> – </a:t>
            </a:r>
            <a:r>
              <a:rPr lang="fr-BE" dirty="0" err="1" smtClean="0">
                <a:solidFill>
                  <a:schemeClr val="bg1"/>
                </a:solidFill>
              </a:rPr>
              <a:t>selection</a:t>
            </a:r>
            <a:r>
              <a:rPr lang="fr-BE" dirty="0" smtClean="0">
                <a:solidFill>
                  <a:schemeClr val="bg1"/>
                </a:solidFill>
              </a:rPr>
              <a:t> </a:t>
            </a:r>
            <a:r>
              <a:rPr lang="fr-BE" dirty="0" err="1" smtClean="0">
                <a:solidFill>
                  <a:schemeClr val="bg1"/>
                </a:solidFill>
              </a:rPr>
              <a:t>criteria</a:t>
            </a:r>
            <a:endParaRPr lang="fr-BE" dirty="0" smtClean="0">
              <a:solidFill>
                <a:schemeClr val="bg1"/>
              </a:solidFill>
            </a:endParaRPr>
          </a:p>
          <a:p>
            <a:pPr lvl="2"/>
            <a:r>
              <a:rPr lang="fr-BE" dirty="0" smtClean="0">
                <a:solidFill>
                  <a:schemeClr val="bg1"/>
                </a:solidFill>
              </a:rPr>
              <a:t>Identifier: </a:t>
            </a:r>
            <a:r>
              <a:rPr lang="fr-BE" dirty="0" err="1" smtClean="0">
                <a:solidFill>
                  <a:schemeClr val="bg1"/>
                </a:solidFill>
              </a:rPr>
              <a:t>Justel</a:t>
            </a:r>
            <a:r>
              <a:rPr lang="fr-BE" dirty="0" smtClean="0">
                <a:solidFill>
                  <a:schemeClr val="bg1"/>
                </a:solidFill>
              </a:rPr>
              <a:t>-code</a:t>
            </a:r>
          </a:p>
          <a:p>
            <a:pPr marL="1371600" lvl="3" indent="0">
              <a:buNone/>
            </a:pPr>
            <a:r>
              <a:rPr lang="fr-BE" dirty="0" smtClean="0">
                <a:solidFill>
                  <a:schemeClr val="bg1"/>
                </a:solidFill>
              </a:rPr>
              <a:t>! Not at </a:t>
            </a:r>
            <a:r>
              <a:rPr lang="fr-BE" dirty="0" err="1" smtClean="0">
                <a:solidFill>
                  <a:schemeClr val="bg1"/>
                </a:solidFill>
              </a:rPr>
              <a:t>decision</a:t>
            </a:r>
            <a:r>
              <a:rPr lang="fr-BE" dirty="0" smtClean="0">
                <a:solidFill>
                  <a:schemeClr val="bg1"/>
                </a:solidFill>
              </a:rPr>
              <a:t> </a:t>
            </a:r>
            <a:r>
              <a:rPr lang="fr-BE" dirty="0" err="1" smtClean="0">
                <a:solidFill>
                  <a:schemeClr val="bg1"/>
                </a:solidFill>
              </a:rPr>
              <a:t>level</a:t>
            </a:r>
            <a:endParaRPr lang="fr-BE" dirty="0" smtClean="0">
              <a:solidFill>
                <a:schemeClr val="bg1"/>
              </a:solidFill>
            </a:endParaRPr>
          </a:p>
          <a:p>
            <a:pPr marL="1371600" lvl="3" indent="0">
              <a:buNone/>
            </a:pPr>
            <a:r>
              <a:rPr lang="fr-BE" dirty="0" smtClean="0">
                <a:solidFill>
                  <a:schemeClr val="bg1"/>
                </a:solidFill>
              </a:rPr>
              <a:t>! </a:t>
            </a:r>
            <a:r>
              <a:rPr lang="fr-BE" dirty="0" err="1" smtClean="0">
                <a:solidFill>
                  <a:schemeClr val="bg1"/>
                </a:solidFill>
              </a:rPr>
              <a:t>Irrelevant</a:t>
            </a:r>
            <a:r>
              <a:rPr lang="fr-BE" dirty="0" smtClean="0">
                <a:solidFill>
                  <a:schemeClr val="bg1"/>
                </a:solidFill>
              </a:rPr>
              <a:t> for </a:t>
            </a:r>
            <a:r>
              <a:rPr lang="fr-BE" dirty="0" err="1" smtClean="0">
                <a:solidFill>
                  <a:schemeClr val="bg1"/>
                </a:solidFill>
              </a:rPr>
              <a:t>current</a:t>
            </a:r>
            <a:r>
              <a:rPr lang="fr-BE" dirty="0" smtClean="0">
                <a:solidFill>
                  <a:schemeClr val="bg1"/>
                </a:solidFill>
              </a:rPr>
              <a:t> citation practice in jurisprudence</a:t>
            </a:r>
          </a:p>
          <a:p>
            <a:pPr marL="914400" lvl="2" indent="0">
              <a:buNone/>
            </a:pPr>
            <a:endParaRPr lang="nl-BE" dirty="0">
              <a:solidFill>
                <a:schemeClr val="bg1"/>
              </a:solidFill>
            </a:endParaRPr>
          </a:p>
        </p:txBody>
      </p:sp>
      <p:sp>
        <p:nvSpPr>
          <p:cNvPr id="5" name="Tijdelijke aanduiding voor dianummer 4"/>
          <p:cNvSpPr>
            <a:spLocks noGrp="1"/>
          </p:cNvSpPr>
          <p:nvPr>
            <p:ph type="sldNum" sz="quarter" idx="12"/>
          </p:nvPr>
        </p:nvSpPr>
        <p:spPr/>
        <p:txBody>
          <a:bodyPr/>
          <a:lstStyle/>
          <a:p>
            <a:fld id="{D57F1E4F-1CFF-5643-939E-02111984F565}" type="slidenum">
              <a:rPr lang="en-US" smtClean="0">
                <a:solidFill>
                  <a:schemeClr val="bg1"/>
                </a:solidFill>
              </a:rPr>
              <a:t>4</a:t>
            </a:fld>
            <a:endParaRPr lang="en-US" dirty="0">
              <a:solidFill>
                <a:schemeClr val="bg1"/>
              </a:solidFill>
            </a:endParaRPr>
          </a:p>
        </p:txBody>
      </p:sp>
      <p:pic>
        <p:nvPicPr>
          <p:cNvPr id="6" name="Picture 2" descr="http://intranet.just.fgov.be/charte_graphique/logo/spf_just_rgb_jpg/spf_just_q_u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53" y="6152228"/>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80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Publication of case </a:t>
            </a:r>
            <a:r>
              <a:rPr lang="fr-BE" dirty="0" err="1" smtClean="0">
                <a:solidFill>
                  <a:schemeClr val="bg1"/>
                </a:solidFill>
              </a:rPr>
              <a:t>law</a:t>
            </a:r>
            <a:r>
              <a:rPr lang="fr-BE" dirty="0" smtClean="0">
                <a:solidFill>
                  <a:schemeClr val="bg1"/>
                </a:solidFill>
              </a:rPr>
              <a:t> on the internet</a:t>
            </a:r>
            <a:endParaRPr lang="nl-BE" dirty="0">
              <a:solidFill>
                <a:schemeClr val="bg1"/>
              </a:solidFill>
            </a:endParaRPr>
          </a:p>
        </p:txBody>
      </p:sp>
      <p:sp>
        <p:nvSpPr>
          <p:cNvPr id="3" name="Tijdelijke aanduiding voor inhoud 2"/>
          <p:cNvSpPr>
            <a:spLocks noGrp="1"/>
          </p:cNvSpPr>
          <p:nvPr>
            <p:ph idx="1"/>
          </p:nvPr>
        </p:nvSpPr>
        <p:spPr>
          <a:xfrm>
            <a:off x="577970" y="2052918"/>
            <a:ext cx="9471883" cy="4195481"/>
          </a:xfrm>
        </p:spPr>
        <p:txBody>
          <a:bodyPr>
            <a:normAutofit/>
          </a:bodyPr>
          <a:lstStyle/>
          <a:p>
            <a:pPr lvl="1"/>
            <a:r>
              <a:rPr lang="fr-BE" dirty="0" err="1" smtClean="0">
                <a:solidFill>
                  <a:schemeClr val="bg1"/>
                </a:solidFill>
              </a:rPr>
              <a:t>External</a:t>
            </a:r>
            <a:r>
              <a:rPr lang="fr-BE" dirty="0" smtClean="0">
                <a:solidFill>
                  <a:schemeClr val="bg1"/>
                </a:solidFill>
              </a:rPr>
              <a:t> </a:t>
            </a:r>
            <a:r>
              <a:rPr lang="fr-BE" dirty="0" err="1" smtClean="0">
                <a:solidFill>
                  <a:schemeClr val="bg1"/>
                </a:solidFill>
              </a:rPr>
              <a:t>database</a:t>
            </a:r>
            <a:r>
              <a:rPr lang="fr-BE" dirty="0" smtClean="0">
                <a:solidFill>
                  <a:schemeClr val="bg1"/>
                </a:solidFill>
              </a:rPr>
              <a:t>: </a:t>
            </a:r>
            <a:r>
              <a:rPr lang="fr-BE" dirty="0" err="1" smtClean="0">
                <a:solidFill>
                  <a:schemeClr val="bg1"/>
                </a:solidFill>
              </a:rPr>
              <a:t>Jurejuridat</a:t>
            </a:r>
            <a:r>
              <a:rPr lang="fr-BE" dirty="0" smtClean="0">
                <a:solidFill>
                  <a:schemeClr val="bg1"/>
                </a:solidFill>
              </a:rPr>
              <a:t> (</a:t>
            </a:r>
            <a:r>
              <a:rPr lang="fr-BE" i="1" dirty="0" smtClean="0">
                <a:solidFill>
                  <a:schemeClr val="bg1"/>
                </a:solidFill>
              </a:rPr>
              <a:t>continuation</a:t>
            </a:r>
            <a:r>
              <a:rPr lang="fr-BE" dirty="0" smtClean="0">
                <a:solidFill>
                  <a:schemeClr val="bg1"/>
                </a:solidFill>
              </a:rPr>
              <a:t>)</a:t>
            </a:r>
          </a:p>
          <a:p>
            <a:pPr lvl="2"/>
            <a:r>
              <a:rPr lang="fr-BE" dirty="0" err="1" smtClean="0">
                <a:solidFill>
                  <a:schemeClr val="bg1"/>
                </a:solidFill>
              </a:rPr>
              <a:t>Anonimisation</a:t>
            </a:r>
            <a:endParaRPr lang="fr-BE" dirty="0" smtClean="0">
              <a:solidFill>
                <a:schemeClr val="bg1"/>
              </a:solidFill>
            </a:endParaRPr>
          </a:p>
          <a:p>
            <a:pPr lvl="3"/>
            <a:r>
              <a:rPr lang="fr-BE" dirty="0" err="1" smtClean="0">
                <a:solidFill>
                  <a:schemeClr val="bg1"/>
                </a:solidFill>
              </a:rPr>
              <a:t>Current</a:t>
            </a:r>
            <a:r>
              <a:rPr lang="fr-BE" dirty="0" smtClean="0">
                <a:solidFill>
                  <a:schemeClr val="bg1"/>
                </a:solidFill>
              </a:rPr>
              <a:t> practice</a:t>
            </a:r>
          </a:p>
          <a:p>
            <a:pPr lvl="4"/>
            <a:r>
              <a:rPr lang="fr-BE" i="1" dirty="0" smtClean="0">
                <a:solidFill>
                  <a:schemeClr val="bg1"/>
                </a:solidFill>
              </a:rPr>
              <a:t>Limited </a:t>
            </a:r>
            <a:r>
              <a:rPr lang="fr-BE" dirty="0" err="1" smtClean="0">
                <a:solidFill>
                  <a:schemeClr val="bg1"/>
                </a:solidFill>
              </a:rPr>
              <a:t>anonimisation</a:t>
            </a:r>
            <a:endParaRPr lang="fr-BE" dirty="0" smtClean="0">
              <a:solidFill>
                <a:schemeClr val="bg1"/>
              </a:solidFill>
            </a:endParaRPr>
          </a:p>
          <a:p>
            <a:pPr lvl="4"/>
            <a:r>
              <a:rPr lang="fr-BE" i="1" dirty="0" err="1" smtClean="0">
                <a:solidFill>
                  <a:schemeClr val="bg1"/>
                </a:solidFill>
              </a:rPr>
              <a:t>Manual</a:t>
            </a:r>
            <a:r>
              <a:rPr lang="fr-BE" i="1" dirty="0" smtClean="0">
                <a:solidFill>
                  <a:schemeClr val="bg1"/>
                </a:solidFill>
              </a:rPr>
              <a:t> </a:t>
            </a:r>
            <a:r>
              <a:rPr lang="fr-BE" i="1" dirty="0" err="1" smtClean="0">
                <a:solidFill>
                  <a:schemeClr val="bg1"/>
                </a:solidFill>
              </a:rPr>
              <a:t>anonimisation</a:t>
            </a:r>
            <a:endParaRPr lang="fr-BE" i="1" dirty="0" smtClean="0">
              <a:solidFill>
                <a:schemeClr val="bg1"/>
              </a:solidFill>
            </a:endParaRPr>
          </a:p>
          <a:p>
            <a:pPr lvl="3"/>
            <a:r>
              <a:rPr lang="fr-BE" dirty="0" smtClean="0">
                <a:solidFill>
                  <a:schemeClr val="bg1"/>
                </a:solidFill>
              </a:rPr>
              <a:t>Content</a:t>
            </a:r>
          </a:p>
          <a:p>
            <a:pPr lvl="4"/>
            <a:r>
              <a:rPr lang="fr-BE" dirty="0" smtClean="0">
                <a:solidFill>
                  <a:schemeClr val="bg1"/>
                </a:solidFill>
              </a:rPr>
              <a:t>Court of Cassation: 100% of </a:t>
            </a:r>
            <a:r>
              <a:rPr lang="fr-BE" dirty="0" err="1" smtClean="0">
                <a:solidFill>
                  <a:schemeClr val="bg1"/>
                </a:solidFill>
              </a:rPr>
              <a:t>published</a:t>
            </a:r>
            <a:r>
              <a:rPr lang="fr-BE" dirty="0" smtClean="0">
                <a:solidFill>
                  <a:schemeClr val="bg1"/>
                </a:solidFill>
              </a:rPr>
              <a:t> case </a:t>
            </a:r>
            <a:r>
              <a:rPr lang="fr-BE" dirty="0" err="1" smtClean="0">
                <a:solidFill>
                  <a:schemeClr val="bg1"/>
                </a:solidFill>
              </a:rPr>
              <a:t>law</a:t>
            </a:r>
            <a:endParaRPr lang="fr-BE" dirty="0" smtClean="0">
              <a:solidFill>
                <a:schemeClr val="bg1"/>
              </a:solidFill>
            </a:endParaRPr>
          </a:p>
          <a:p>
            <a:pPr lvl="4"/>
            <a:r>
              <a:rPr lang="fr-BE" dirty="0" err="1" smtClean="0">
                <a:solidFill>
                  <a:schemeClr val="bg1"/>
                </a:solidFill>
              </a:rPr>
              <a:t>Other</a:t>
            </a:r>
            <a:r>
              <a:rPr lang="fr-BE" dirty="0" smtClean="0">
                <a:solidFill>
                  <a:schemeClr val="bg1"/>
                </a:solidFill>
              </a:rPr>
              <a:t> courts and </a:t>
            </a:r>
            <a:r>
              <a:rPr lang="fr-BE" dirty="0" err="1" smtClean="0">
                <a:solidFill>
                  <a:schemeClr val="bg1"/>
                </a:solidFill>
              </a:rPr>
              <a:t>tribunals</a:t>
            </a:r>
            <a:r>
              <a:rPr lang="fr-BE" dirty="0" smtClean="0">
                <a:solidFill>
                  <a:schemeClr val="bg1"/>
                </a:solidFill>
              </a:rPr>
              <a:t>: 0-20% (</a:t>
            </a:r>
            <a:r>
              <a:rPr lang="fr-BE" dirty="0" err="1" smtClean="0">
                <a:solidFill>
                  <a:schemeClr val="bg1"/>
                </a:solidFill>
              </a:rPr>
              <a:t>estimate</a:t>
            </a:r>
            <a:r>
              <a:rPr lang="fr-BE" dirty="0" smtClean="0">
                <a:solidFill>
                  <a:schemeClr val="bg1"/>
                </a:solidFill>
              </a:rPr>
              <a:t>) of </a:t>
            </a:r>
            <a:r>
              <a:rPr lang="fr-BE" dirty="0" err="1" smtClean="0">
                <a:solidFill>
                  <a:schemeClr val="bg1"/>
                </a:solidFill>
              </a:rPr>
              <a:t>published</a:t>
            </a:r>
            <a:r>
              <a:rPr lang="fr-BE" dirty="0" smtClean="0">
                <a:solidFill>
                  <a:schemeClr val="bg1"/>
                </a:solidFill>
              </a:rPr>
              <a:t> case </a:t>
            </a:r>
            <a:r>
              <a:rPr lang="fr-BE" dirty="0" err="1" smtClean="0">
                <a:solidFill>
                  <a:schemeClr val="bg1"/>
                </a:solidFill>
              </a:rPr>
              <a:t>law</a:t>
            </a:r>
            <a:r>
              <a:rPr lang="fr-BE" dirty="0" smtClean="0">
                <a:solidFill>
                  <a:schemeClr val="bg1"/>
                </a:solidFill>
              </a:rPr>
              <a:t> (exception: labour courts and </a:t>
            </a:r>
            <a:r>
              <a:rPr lang="fr-BE" dirty="0" err="1" smtClean="0">
                <a:solidFill>
                  <a:schemeClr val="bg1"/>
                </a:solidFill>
              </a:rPr>
              <a:t>tribunals</a:t>
            </a:r>
            <a:r>
              <a:rPr lang="fr-BE" dirty="0" smtClean="0">
                <a:solidFill>
                  <a:schemeClr val="bg1"/>
                </a:solidFill>
              </a:rPr>
              <a:t>)</a:t>
            </a:r>
          </a:p>
          <a:p>
            <a:pPr lvl="4"/>
            <a:r>
              <a:rPr lang="fr-BE" dirty="0" err="1" smtClean="0">
                <a:solidFill>
                  <a:schemeClr val="bg1"/>
                </a:solidFill>
              </a:rPr>
              <a:t>Constitutional</a:t>
            </a:r>
            <a:r>
              <a:rPr lang="fr-BE" dirty="0" smtClean="0">
                <a:solidFill>
                  <a:schemeClr val="bg1"/>
                </a:solidFill>
              </a:rPr>
              <a:t> court: 100% of case </a:t>
            </a:r>
            <a:r>
              <a:rPr lang="fr-BE" dirty="0" err="1" smtClean="0">
                <a:solidFill>
                  <a:schemeClr val="bg1"/>
                </a:solidFill>
              </a:rPr>
              <a:t>law</a:t>
            </a:r>
            <a:endParaRPr lang="fr-BE" dirty="0" smtClean="0">
              <a:solidFill>
                <a:schemeClr val="bg1"/>
              </a:solidFill>
            </a:endParaRPr>
          </a:p>
          <a:p>
            <a:pPr lvl="4"/>
            <a:r>
              <a:rPr lang="fr-BE" dirty="0" smtClean="0">
                <a:solidFill>
                  <a:schemeClr val="bg1"/>
                </a:solidFill>
              </a:rPr>
              <a:t>Council of state: about 1.000 </a:t>
            </a:r>
            <a:r>
              <a:rPr lang="fr-BE" dirty="0" err="1" smtClean="0">
                <a:solidFill>
                  <a:schemeClr val="bg1"/>
                </a:solidFill>
              </a:rPr>
              <a:t>decisions</a:t>
            </a:r>
            <a:r>
              <a:rPr lang="fr-BE" dirty="0" smtClean="0">
                <a:solidFill>
                  <a:schemeClr val="bg1"/>
                </a:solidFill>
              </a:rPr>
              <a:t> </a:t>
            </a:r>
            <a:r>
              <a:rPr lang="fr-BE" dirty="0" err="1" smtClean="0">
                <a:solidFill>
                  <a:schemeClr val="bg1"/>
                </a:solidFill>
              </a:rPr>
              <a:t>between</a:t>
            </a:r>
            <a:r>
              <a:rPr lang="fr-BE" dirty="0" smtClean="0">
                <a:solidFill>
                  <a:schemeClr val="bg1"/>
                </a:solidFill>
              </a:rPr>
              <a:t> 1969 and 2015</a:t>
            </a:r>
          </a:p>
          <a:p>
            <a:pPr marL="1371600" lvl="3" indent="0">
              <a:buNone/>
            </a:pPr>
            <a:endParaRPr lang="nl-BE" dirty="0">
              <a:solidFill>
                <a:schemeClr val="bg1"/>
              </a:solidFill>
            </a:endParaRPr>
          </a:p>
        </p:txBody>
      </p:sp>
      <p:sp>
        <p:nvSpPr>
          <p:cNvPr id="5" name="Tijdelijke aanduiding voor dianummer 4"/>
          <p:cNvSpPr>
            <a:spLocks noGrp="1"/>
          </p:cNvSpPr>
          <p:nvPr>
            <p:ph type="sldNum" sz="quarter" idx="12"/>
          </p:nvPr>
        </p:nvSpPr>
        <p:spPr/>
        <p:txBody>
          <a:bodyPr/>
          <a:lstStyle/>
          <a:p>
            <a:fld id="{D57F1E4F-1CFF-5643-939E-02111984F565}" type="slidenum">
              <a:rPr lang="en-US" smtClean="0">
                <a:solidFill>
                  <a:schemeClr val="bg1"/>
                </a:solidFill>
              </a:rPr>
              <a:t>5</a:t>
            </a:fld>
            <a:endParaRPr lang="en-US" dirty="0">
              <a:solidFill>
                <a:schemeClr val="bg1"/>
              </a:solidFill>
            </a:endParaRPr>
          </a:p>
        </p:txBody>
      </p:sp>
      <p:pic>
        <p:nvPicPr>
          <p:cNvPr id="6" name="Picture 2" descr="http://intranet.just.fgov.be/charte_graphique/logo/spf_just_rgb_jpg/spf_just_q_u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31" y="6152228"/>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2750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Publication of case </a:t>
            </a:r>
            <a:r>
              <a:rPr lang="fr-BE" dirty="0" err="1" smtClean="0">
                <a:solidFill>
                  <a:schemeClr val="bg1"/>
                </a:solidFill>
              </a:rPr>
              <a:t>law</a:t>
            </a:r>
            <a:r>
              <a:rPr lang="fr-BE" dirty="0" smtClean="0">
                <a:solidFill>
                  <a:schemeClr val="bg1"/>
                </a:solidFill>
              </a:rPr>
              <a:t> on the internet</a:t>
            </a:r>
            <a:endParaRPr lang="nl-BE" dirty="0">
              <a:solidFill>
                <a:schemeClr val="bg1"/>
              </a:solidFill>
            </a:endParaRPr>
          </a:p>
        </p:txBody>
      </p:sp>
      <p:sp>
        <p:nvSpPr>
          <p:cNvPr id="3" name="Tijdelijke aanduiding voor inhoud 2"/>
          <p:cNvSpPr>
            <a:spLocks noGrp="1"/>
          </p:cNvSpPr>
          <p:nvPr>
            <p:ph idx="1"/>
          </p:nvPr>
        </p:nvSpPr>
        <p:spPr/>
        <p:txBody>
          <a:bodyPr>
            <a:normAutofit/>
          </a:bodyPr>
          <a:lstStyle/>
          <a:p>
            <a:pPr lvl="1"/>
            <a:r>
              <a:rPr lang="fr-BE" dirty="0" err="1" smtClean="0">
                <a:solidFill>
                  <a:schemeClr val="bg1"/>
                </a:solidFill>
              </a:rPr>
              <a:t>External</a:t>
            </a:r>
            <a:r>
              <a:rPr lang="fr-BE" dirty="0" smtClean="0">
                <a:solidFill>
                  <a:schemeClr val="bg1"/>
                </a:solidFill>
              </a:rPr>
              <a:t> </a:t>
            </a:r>
            <a:r>
              <a:rPr lang="fr-BE" dirty="0" err="1" smtClean="0">
                <a:solidFill>
                  <a:schemeClr val="bg1"/>
                </a:solidFill>
              </a:rPr>
              <a:t>database</a:t>
            </a:r>
            <a:r>
              <a:rPr lang="fr-BE" dirty="0" smtClean="0">
                <a:solidFill>
                  <a:schemeClr val="bg1"/>
                </a:solidFill>
              </a:rPr>
              <a:t>: </a:t>
            </a:r>
            <a:r>
              <a:rPr lang="fr-BE" dirty="0" err="1" smtClean="0">
                <a:solidFill>
                  <a:schemeClr val="bg1"/>
                </a:solidFill>
              </a:rPr>
              <a:t>Jurejuridat</a:t>
            </a:r>
            <a:r>
              <a:rPr lang="fr-BE" dirty="0" smtClean="0">
                <a:solidFill>
                  <a:schemeClr val="bg1"/>
                </a:solidFill>
              </a:rPr>
              <a:t> (</a:t>
            </a:r>
            <a:r>
              <a:rPr lang="fr-BE" i="1" dirty="0" smtClean="0">
                <a:solidFill>
                  <a:schemeClr val="bg1"/>
                </a:solidFill>
              </a:rPr>
              <a:t>continuation</a:t>
            </a:r>
            <a:r>
              <a:rPr lang="fr-BE" dirty="0" smtClean="0">
                <a:solidFill>
                  <a:schemeClr val="bg1"/>
                </a:solidFill>
              </a:rPr>
              <a:t>)</a:t>
            </a:r>
          </a:p>
          <a:p>
            <a:pPr lvl="2"/>
            <a:r>
              <a:rPr lang="fr-BE" dirty="0" smtClean="0">
                <a:solidFill>
                  <a:schemeClr val="bg1"/>
                </a:solidFill>
              </a:rPr>
              <a:t>User </a:t>
            </a:r>
            <a:r>
              <a:rPr lang="fr-BE" dirty="0" err="1" smtClean="0">
                <a:solidFill>
                  <a:schemeClr val="bg1"/>
                </a:solidFill>
              </a:rPr>
              <a:t>friendliness</a:t>
            </a:r>
            <a:r>
              <a:rPr lang="fr-BE" dirty="0" smtClean="0">
                <a:solidFill>
                  <a:schemeClr val="bg1"/>
                </a:solidFill>
              </a:rPr>
              <a:t>:</a:t>
            </a:r>
          </a:p>
          <a:p>
            <a:pPr lvl="3"/>
            <a:r>
              <a:rPr lang="fr-BE" dirty="0" smtClean="0">
                <a:solidFill>
                  <a:schemeClr val="bg1"/>
                </a:solidFill>
              </a:rPr>
              <a:t>http://www.jurejuridat.be</a:t>
            </a:r>
          </a:p>
          <a:p>
            <a:pPr lvl="1"/>
            <a:r>
              <a:rPr lang="fr-BE" dirty="0" err="1" smtClean="0">
                <a:solidFill>
                  <a:schemeClr val="bg1"/>
                </a:solidFill>
              </a:rPr>
              <a:t>Internal</a:t>
            </a:r>
            <a:r>
              <a:rPr lang="fr-BE" dirty="0" smtClean="0">
                <a:solidFill>
                  <a:schemeClr val="bg1"/>
                </a:solidFill>
              </a:rPr>
              <a:t> </a:t>
            </a:r>
            <a:r>
              <a:rPr lang="fr-BE" dirty="0" err="1" smtClean="0">
                <a:solidFill>
                  <a:schemeClr val="bg1"/>
                </a:solidFill>
              </a:rPr>
              <a:t>database</a:t>
            </a:r>
            <a:endParaRPr lang="fr-BE" dirty="0" smtClean="0">
              <a:solidFill>
                <a:schemeClr val="bg1"/>
              </a:solidFill>
            </a:endParaRPr>
          </a:p>
          <a:p>
            <a:pPr lvl="2"/>
            <a:r>
              <a:rPr lang="fr-BE" dirty="0" smtClean="0">
                <a:solidFill>
                  <a:schemeClr val="bg1"/>
                </a:solidFill>
              </a:rPr>
              <a:t>2014: </a:t>
            </a:r>
            <a:r>
              <a:rPr lang="fr-BE" dirty="0" err="1" smtClean="0">
                <a:solidFill>
                  <a:schemeClr val="bg1"/>
                </a:solidFill>
              </a:rPr>
              <a:t>VaJa</a:t>
            </a:r>
            <a:endParaRPr lang="fr-BE" dirty="0" smtClean="0">
              <a:solidFill>
                <a:schemeClr val="bg1"/>
              </a:solidFill>
            </a:endParaRPr>
          </a:p>
          <a:p>
            <a:pPr lvl="2"/>
            <a:r>
              <a:rPr lang="fr-BE" dirty="0" smtClean="0">
                <a:solidFill>
                  <a:schemeClr val="bg1"/>
                </a:solidFill>
              </a:rPr>
              <a:t>All case </a:t>
            </a:r>
            <a:r>
              <a:rPr lang="fr-BE" dirty="0" err="1" smtClean="0">
                <a:solidFill>
                  <a:schemeClr val="bg1"/>
                </a:solidFill>
              </a:rPr>
              <a:t>law</a:t>
            </a:r>
            <a:r>
              <a:rPr lang="fr-BE" dirty="0" smtClean="0">
                <a:solidFill>
                  <a:schemeClr val="bg1"/>
                </a:solidFill>
              </a:rPr>
              <a:t> of courts of </a:t>
            </a:r>
            <a:r>
              <a:rPr lang="fr-BE" dirty="0" err="1" smtClean="0">
                <a:solidFill>
                  <a:schemeClr val="bg1"/>
                </a:solidFill>
              </a:rPr>
              <a:t>appeal</a:t>
            </a:r>
            <a:r>
              <a:rPr lang="fr-BE" dirty="0" smtClean="0">
                <a:solidFill>
                  <a:schemeClr val="bg1"/>
                </a:solidFill>
              </a:rPr>
              <a:t> and labour courts</a:t>
            </a:r>
          </a:p>
          <a:p>
            <a:pPr lvl="2"/>
            <a:r>
              <a:rPr lang="fr-BE" dirty="0" err="1" smtClean="0">
                <a:solidFill>
                  <a:schemeClr val="bg1"/>
                </a:solidFill>
              </a:rPr>
              <a:t>Since</a:t>
            </a:r>
            <a:r>
              <a:rPr lang="fr-BE" dirty="0" smtClean="0">
                <a:solidFill>
                  <a:schemeClr val="bg1"/>
                </a:solidFill>
              </a:rPr>
              <a:t> 2015 &gt; 150.000 </a:t>
            </a:r>
            <a:r>
              <a:rPr lang="fr-BE" dirty="0" err="1" smtClean="0">
                <a:solidFill>
                  <a:schemeClr val="bg1"/>
                </a:solidFill>
              </a:rPr>
              <a:t>judicial</a:t>
            </a:r>
            <a:r>
              <a:rPr lang="fr-BE" dirty="0" smtClean="0">
                <a:solidFill>
                  <a:schemeClr val="bg1"/>
                </a:solidFill>
              </a:rPr>
              <a:t> </a:t>
            </a:r>
            <a:r>
              <a:rPr lang="fr-BE" dirty="0" err="1" smtClean="0">
                <a:solidFill>
                  <a:schemeClr val="bg1"/>
                </a:solidFill>
              </a:rPr>
              <a:t>decisions</a:t>
            </a:r>
            <a:r>
              <a:rPr lang="fr-BE" dirty="0" smtClean="0">
                <a:solidFill>
                  <a:schemeClr val="bg1"/>
                </a:solidFill>
              </a:rPr>
              <a:t> (99,7% </a:t>
            </a:r>
            <a:r>
              <a:rPr lang="fr-BE" dirty="0" err="1" smtClean="0">
                <a:solidFill>
                  <a:schemeClr val="bg1"/>
                </a:solidFill>
              </a:rPr>
              <a:t>coverage</a:t>
            </a:r>
            <a:r>
              <a:rPr lang="fr-BE" dirty="0" smtClean="0">
                <a:solidFill>
                  <a:schemeClr val="bg1"/>
                </a:solidFill>
              </a:rPr>
              <a:t>)</a:t>
            </a:r>
          </a:p>
        </p:txBody>
      </p:sp>
      <p:sp>
        <p:nvSpPr>
          <p:cNvPr id="5" name="Tijdelijke aanduiding voor dianummer 4"/>
          <p:cNvSpPr>
            <a:spLocks noGrp="1"/>
          </p:cNvSpPr>
          <p:nvPr>
            <p:ph type="sldNum" sz="quarter" idx="12"/>
          </p:nvPr>
        </p:nvSpPr>
        <p:spPr/>
        <p:txBody>
          <a:bodyPr/>
          <a:lstStyle/>
          <a:p>
            <a:fld id="{D57F1E4F-1CFF-5643-939E-02111984F565}" type="slidenum">
              <a:rPr lang="en-US" smtClean="0">
                <a:solidFill>
                  <a:schemeClr val="bg1"/>
                </a:solidFill>
              </a:rPr>
              <a:t>6</a:t>
            </a:fld>
            <a:endParaRPr lang="en-US" dirty="0">
              <a:solidFill>
                <a:schemeClr val="bg1"/>
              </a:solidFill>
            </a:endParaRPr>
          </a:p>
        </p:txBody>
      </p:sp>
      <p:pic>
        <p:nvPicPr>
          <p:cNvPr id="6" name="Picture 2" descr="http://intranet.just.fgov.be/charte_graphique/logo/spf_just_rgb_jpg/spf_just_q_u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09" y="6152228"/>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4095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Publication of case </a:t>
            </a:r>
            <a:r>
              <a:rPr lang="fr-BE" dirty="0" err="1" smtClean="0">
                <a:solidFill>
                  <a:schemeClr val="bg1"/>
                </a:solidFill>
              </a:rPr>
              <a:t>law</a:t>
            </a:r>
            <a:r>
              <a:rPr lang="fr-BE" dirty="0" smtClean="0">
                <a:solidFill>
                  <a:schemeClr val="bg1"/>
                </a:solidFill>
              </a:rPr>
              <a:t> on the internet</a:t>
            </a:r>
            <a:endParaRPr lang="nl-BE" dirty="0">
              <a:solidFill>
                <a:schemeClr val="bg1"/>
              </a:solidFill>
            </a:endParaRPr>
          </a:p>
        </p:txBody>
      </p:sp>
      <p:sp>
        <p:nvSpPr>
          <p:cNvPr id="3" name="Tijdelijke aanduiding voor inhoud 2"/>
          <p:cNvSpPr>
            <a:spLocks noGrp="1"/>
          </p:cNvSpPr>
          <p:nvPr>
            <p:ph idx="1"/>
          </p:nvPr>
        </p:nvSpPr>
        <p:spPr/>
        <p:txBody>
          <a:bodyPr>
            <a:normAutofit/>
          </a:bodyPr>
          <a:lstStyle/>
          <a:p>
            <a:r>
              <a:rPr lang="fr-BE" dirty="0" err="1" smtClean="0">
                <a:solidFill>
                  <a:schemeClr val="bg1"/>
                </a:solidFill>
              </a:rPr>
              <a:t>Constitutional</a:t>
            </a:r>
            <a:r>
              <a:rPr lang="fr-BE" dirty="0" smtClean="0">
                <a:solidFill>
                  <a:schemeClr val="bg1"/>
                </a:solidFill>
              </a:rPr>
              <a:t> court: http://www.const-court.be</a:t>
            </a:r>
          </a:p>
          <a:p>
            <a:r>
              <a:rPr lang="fr-BE" dirty="0" err="1" smtClean="0">
                <a:solidFill>
                  <a:schemeClr val="bg1"/>
                </a:solidFill>
              </a:rPr>
              <a:t>Federal</a:t>
            </a:r>
            <a:r>
              <a:rPr lang="fr-BE" dirty="0" smtClean="0">
                <a:solidFill>
                  <a:schemeClr val="bg1"/>
                </a:solidFill>
              </a:rPr>
              <a:t> administrative courts:</a:t>
            </a:r>
          </a:p>
          <a:p>
            <a:pPr lvl="1"/>
            <a:r>
              <a:rPr lang="fr-BE" dirty="0" smtClean="0">
                <a:solidFill>
                  <a:schemeClr val="bg1"/>
                </a:solidFill>
              </a:rPr>
              <a:t>Council </a:t>
            </a:r>
            <a:r>
              <a:rPr lang="fr-BE" dirty="0">
                <a:solidFill>
                  <a:schemeClr val="bg1"/>
                </a:solidFill>
              </a:rPr>
              <a:t>of state</a:t>
            </a:r>
            <a:r>
              <a:rPr lang="fr-BE" dirty="0" smtClean="0">
                <a:solidFill>
                  <a:schemeClr val="bg1"/>
                </a:solidFill>
              </a:rPr>
              <a:t>: http://www.raadvst-consetat.be</a:t>
            </a:r>
          </a:p>
          <a:p>
            <a:pPr lvl="1"/>
            <a:r>
              <a:rPr lang="fr-BE" dirty="0" smtClean="0">
                <a:solidFill>
                  <a:schemeClr val="bg1"/>
                </a:solidFill>
              </a:rPr>
              <a:t>…</a:t>
            </a:r>
          </a:p>
        </p:txBody>
      </p:sp>
      <p:sp>
        <p:nvSpPr>
          <p:cNvPr id="5" name="Tijdelijke aanduiding voor dianummer 4"/>
          <p:cNvSpPr>
            <a:spLocks noGrp="1"/>
          </p:cNvSpPr>
          <p:nvPr>
            <p:ph type="sldNum" sz="quarter" idx="12"/>
          </p:nvPr>
        </p:nvSpPr>
        <p:spPr/>
        <p:txBody>
          <a:bodyPr/>
          <a:lstStyle/>
          <a:p>
            <a:fld id="{D57F1E4F-1CFF-5643-939E-02111984F565}" type="slidenum">
              <a:rPr lang="en-US" smtClean="0">
                <a:solidFill>
                  <a:schemeClr val="bg1"/>
                </a:solidFill>
              </a:rPr>
              <a:t>7</a:t>
            </a:fld>
            <a:endParaRPr lang="en-US" dirty="0">
              <a:solidFill>
                <a:schemeClr val="bg1"/>
              </a:solidFill>
            </a:endParaRPr>
          </a:p>
        </p:txBody>
      </p:sp>
      <p:pic>
        <p:nvPicPr>
          <p:cNvPr id="6" name="Picture 2" descr="http://intranet.just.fgov.be/charte_graphique/logo/spf_just_rgb_jpg/spf_just_q_u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75" y="6178862"/>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53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BE" dirty="0" smtClean="0">
                <a:solidFill>
                  <a:schemeClr val="bg1"/>
                </a:solidFill>
              </a:rPr>
              <a:t>State of </a:t>
            </a:r>
            <a:r>
              <a:rPr lang="fr-BE" dirty="0" err="1" smtClean="0">
                <a:solidFill>
                  <a:schemeClr val="bg1"/>
                </a:solidFill>
              </a:rPr>
              <a:t>play</a:t>
            </a:r>
            <a:r>
              <a:rPr lang="fr-BE" dirty="0" smtClean="0">
                <a:solidFill>
                  <a:schemeClr val="bg1"/>
                </a:solidFill>
              </a:rPr>
              <a:t> </a:t>
            </a:r>
            <a:r>
              <a:rPr lang="fr-BE" dirty="0" err="1" smtClean="0">
                <a:solidFill>
                  <a:schemeClr val="bg1"/>
                </a:solidFill>
              </a:rPr>
              <a:t>Belgium</a:t>
            </a:r>
            <a:endParaRPr lang="nl-BE" dirty="0">
              <a:solidFill>
                <a:schemeClr val="bg1"/>
              </a:solidFill>
            </a:endParaRPr>
          </a:p>
        </p:txBody>
      </p:sp>
      <p:sp>
        <p:nvSpPr>
          <p:cNvPr id="3" name="Tijdelijke aanduiding voor inhoud 2"/>
          <p:cNvSpPr>
            <a:spLocks noGrp="1"/>
          </p:cNvSpPr>
          <p:nvPr>
            <p:ph idx="1"/>
          </p:nvPr>
        </p:nvSpPr>
        <p:spPr/>
        <p:txBody>
          <a:bodyPr/>
          <a:lstStyle/>
          <a:p>
            <a:r>
              <a:rPr lang="fr-BE" dirty="0" smtClean="0">
                <a:solidFill>
                  <a:schemeClr val="bg1"/>
                </a:solidFill>
              </a:rPr>
              <a:t>Publication of case </a:t>
            </a:r>
            <a:r>
              <a:rPr lang="fr-BE" dirty="0" err="1" smtClean="0">
                <a:solidFill>
                  <a:schemeClr val="bg1"/>
                </a:solidFill>
              </a:rPr>
              <a:t>law</a:t>
            </a:r>
            <a:r>
              <a:rPr lang="fr-BE" dirty="0" smtClean="0">
                <a:solidFill>
                  <a:schemeClr val="bg1"/>
                </a:solidFill>
              </a:rPr>
              <a:t> on the internet</a:t>
            </a:r>
          </a:p>
          <a:p>
            <a:r>
              <a:rPr lang="fr-BE" sz="4000" dirty="0" err="1" smtClean="0">
                <a:solidFill>
                  <a:schemeClr val="bg1"/>
                </a:solidFill>
              </a:rPr>
              <a:t>Implementation</a:t>
            </a:r>
            <a:r>
              <a:rPr lang="fr-BE" sz="4000" dirty="0" smtClean="0">
                <a:solidFill>
                  <a:schemeClr val="bg1"/>
                </a:solidFill>
              </a:rPr>
              <a:t> of ECLI</a:t>
            </a:r>
          </a:p>
          <a:p>
            <a:r>
              <a:rPr lang="fr-BE" dirty="0" smtClean="0">
                <a:solidFill>
                  <a:schemeClr val="bg1"/>
                </a:solidFill>
              </a:rPr>
              <a:t>Challenges</a:t>
            </a:r>
          </a:p>
        </p:txBody>
      </p:sp>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3224" y="5389540"/>
            <a:ext cx="1777533" cy="1147064"/>
          </a:xfrm>
          <a:prstGeom prst="rect">
            <a:avLst/>
          </a:prstGeom>
        </p:spPr>
      </p:pic>
      <p:sp>
        <p:nvSpPr>
          <p:cNvPr id="5" name="Tijdelijke aanduiding voor dianummer 4"/>
          <p:cNvSpPr>
            <a:spLocks noGrp="1"/>
          </p:cNvSpPr>
          <p:nvPr>
            <p:ph type="sldNum" sz="quarter" idx="12"/>
          </p:nvPr>
        </p:nvSpPr>
        <p:spPr/>
        <p:txBody>
          <a:bodyPr/>
          <a:lstStyle/>
          <a:p>
            <a:fld id="{D57F1E4F-1CFF-5643-939E-02111984F565}" type="slidenum">
              <a:rPr lang="en-US" smtClean="0">
                <a:solidFill>
                  <a:schemeClr val="bg1"/>
                </a:solidFill>
              </a:rPr>
              <a:t>8</a:t>
            </a:fld>
            <a:endParaRPr lang="en-US" dirty="0">
              <a:solidFill>
                <a:schemeClr val="bg1"/>
              </a:solidFill>
            </a:endParaRPr>
          </a:p>
        </p:txBody>
      </p:sp>
      <p:pic>
        <p:nvPicPr>
          <p:cNvPr id="7" name="Picture 2" descr="http://intranet.just.fgov.be/charte_graphique/logo/spf_just_rgb_jpg/spf_just_q_u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31" y="6143350"/>
            <a:ext cx="230680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4344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204134"/>
            <a:ext cx="9404723" cy="1400530"/>
          </a:xfrm>
        </p:spPr>
        <p:txBody>
          <a:bodyPr/>
          <a:lstStyle/>
          <a:p>
            <a:r>
              <a:rPr lang="fr-BE" dirty="0" err="1" smtClean="0">
                <a:solidFill>
                  <a:schemeClr val="bg1"/>
                </a:solidFill>
              </a:rPr>
              <a:t>Implementation</a:t>
            </a:r>
            <a:r>
              <a:rPr lang="fr-BE" dirty="0" smtClean="0">
                <a:solidFill>
                  <a:schemeClr val="bg1"/>
                </a:solidFill>
              </a:rPr>
              <a:t> of ECLI in </a:t>
            </a:r>
            <a:r>
              <a:rPr lang="fr-BE" dirty="0" err="1" smtClean="0">
                <a:solidFill>
                  <a:schemeClr val="bg1"/>
                </a:solidFill>
              </a:rPr>
              <a:t>Belgium</a:t>
            </a:r>
            <a:endParaRPr lang="nl-BE" dirty="0">
              <a:solidFill>
                <a:schemeClr val="bg1"/>
              </a:solidFill>
            </a:endParaRPr>
          </a:p>
        </p:txBody>
      </p:sp>
      <p:sp>
        <p:nvSpPr>
          <p:cNvPr id="3" name="Tijdelijke aanduiding voor inhoud 2"/>
          <p:cNvSpPr>
            <a:spLocks noGrp="1"/>
          </p:cNvSpPr>
          <p:nvPr>
            <p:ph idx="1"/>
          </p:nvPr>
        </p:nvSpPr>
        <p:spPr>
          <a:xfrm>
            <a:off x="1367161" y="992110"/>
            <a:ext cx="8824404" cy="5544494"/>
          </a:xfrm>
        </p:spPr>
        <p:txBody>
          <a:bodyPr>
            <a:normAutofit fontScale="85000" lnSpcReduction="20000"/>
          </a:bodyPr>
          <a:lstStyle/>
          <a:p>
            <a:r>
              <a:rPr lang="fr-BE" dirty="0" smtClean="0">
                <a:solidFill>
                  <a:schemeClr val="bg1"/>
                </a:solidFill>
              </a:rPr>
              <a:t>Information on e-justice portal:</a:t>
            </a:r>
          </a:p>
          <a:p>
            <a:endParaRPr lang="fr-BE" dirty="0" smtClean="0">
              <a:solidFill>
                <a:schemeClr val="bg1"/>
              </a:solidFill>
            </a:endParaRPr>
          </a:p>
          <a:p>
            <a:endParaRPr lang="fr-BE" dirty="0">
              <a:solidFill>
                <a:schemeClr val="bg1"/>
              </a:solidFill>
            </a:endParaRPr>
          </a:p>
          <a:p>
            <a:endParaRPr lang="fr-BE" dirty="0" smtClean="0">
              <a:solidFill>
                <a:schemeClr val="bg1"/>
              </a:solidFill>
            </a:endParaRPr>
          </a:p>
          <a:p>
            <a:endParaRPr lang="fr-BE" dirty="0">
              <a:solidFill>
                <a:schemeClr val="bg1"/>
              </a:solidFill>
            </a:endParaRPr>
          </a:p>
          <a:p>
            <a:r>
              <a:rPr lang="fr-BE" dirty="0" err="1" smtClean="0">
                <a:solidFill>
                  <a:schemeClr val="bg1"/>
                </a:solidFill>
              </a:rPr>
              <a:t>However</a:t>
            </a:r>
            <a:r>
              <a:rPr lang="fr-BE" dirty="0" smtClean="0">
                <a:solidFill>
                  <a:schemeClr val="bg1"/>
                </a:solidFill>
              </a:rPr>
              <a:t>:</a:t>
            </a:r>
          </a:p>
          <a:p>
            <a:pPr lvl="1"/>
            <a:r>
              <a:rPr lang="fr-BE" dirty="0" smtClean="0">
                <a:solidFill>
                  <a:schemeClr val="bg1"/>
                </a:solidFill>
              </a:rPr>
              <a:t>ECLI </a:t>
            </a:r>
            <a:r>
              <a:rPr lang="fr-BE" dirty="0" err="1" smtClean="0">
                <a:solidFill>
                  <a:schemeClr val="bg1"/>
                </a:solidFill>
              </a:rPr>
              <a:t>field</a:t>
            </a:r>
            <a:r>
              <a:rPr lang="fr-BE" dirty="0" smtClean="0">
                <a:solidFill>
                  <a:schemeClr val="bg1"/>
                </a:solidFill>
              </a:rPr>
              <a:t> </a:t>
            </a:r>
            <a:r>
              <a:rPr lang="fr-BE" dirty="0" err="1" smtClean="0">
                <a:solidFill>
                  <a:schemeClr val="bg1"/>
                </a:solidFill>
              </a:rPr>
              <a:t>built</a:t>
            </a:r>
            <a:r>
              <a:rPr lang="fr-BE" dirty="0" smtClean="0">
                <a:solidFill>
                  <a:schemeClr val="bg1"/>
                </a:solidFill>
              </a:rPr>
              <a:t> in </a:t>
            </a:r>
            <a:r>
              <a:rPr lang="fr-BE" dirty="0" err="1" smtClean="0">
                <a:solidFill>
                  <a:schemeClr val="bg1"/>
                </a:solidFill>
              </a:rPr>
              <a:t>VaJa</a:t>
            </a:r>
            <a:endParaRPr lang="fr-BE" dirty="0" smtClean="0">
              <a:solidFill>
                <a:schemeClr val="bg1"/>
              </a:solidFill>
            </a:endParaRPr>
          </a:p>
          <a:p>
            <a:pPr lvl="1"/>
            <a:r>
              <a:rPr lang="fr-BE" dirty="0" smtClean="0">
                <a:solidFill>
                  <a:schemeClr val="bg1"/>
                </a:solidFill>
              </a:rPr>
              <a:t>May 2017: </a:t>
            </a:r>
          </a:p>
          <a:p>
            <a:pPr lvl="2"/>
            <a:r>
              <a:rPr lang="fr-BE" dirty="0" smtClean="0">
                <a:solidFill>
                  <a:schemeClr val="bg1"/>
                </a:solidFill>
              </a:rPr>
              <a:t>proposition for ECLI identifier </a:t>
            </a:r>
          </a:p>
          <a:p>
            <a:pPr lvl="3"/>
            <a:r>
              <a:rPr lang="fr-BE" dirty="0" err="1" smtClean="0">
                <a:solidFill>
                  <a:schemeClr val="bg1"/>
                </a:solidFill>
              </a:rPr>
              <a:t>accepted</a:t>
            </a:r>
            <a:r>
              <a:rPr lang="fr-BE" dirty="0" smtClean="0">
                <a:solidFill>
                  <a:schemeClr val="bg1"/>
                </a:solidFill>
              </a:rPr>
              <a:t> for Court of Cassation and Courts of </a:t>
            </a:r>
            <a:r>
              <a:rPr lang="fr-BE" dirty="0" err="1" smtClean="0">
                <a:solidFill>
                  <a:schemeClr val="bg1"/>
                </a:solidFill>
              </a:rPr>
              <a:t>appeal</a:t>
            </a:r>
            <a:r>
              <a:rPr lang="fr-BE" dirty="0" smtClean="0">
                <a:solidFill>
                  <a:schemeClr val="bg1"/>
                </a:solidFill>
              </a:rPr>
              <a:t> </a:t>
            </a:r>
          </a:p>
          <a:p>
            <a:pPr lvl="3" indent="-285750"/>
            <a:r>
              <a:rPr lang="fr-BE" dirty="0">
                <a:solidFill>
                  <a:schemeClr val="bg1"/>
                </a:solidFill>
              </a:rPr>
              <a:t>f</a:t>
            </a:r>
            <a:r>
              <a:rPr lang="fr-BE" dirty="0" smtClean="0">
                <a:solidFill>
                  <a:schemeClr val="bg1"/>
                </a:solidFill>
              </a:rPr>
              <a:t>or the </a:t>
            </a:r>
            <a:r>
              <a:rPr lang="fr-BE" dirty="0" err="1" smtClean="0">
                <a:solidFill>
                  <a:schemeClr val="bg1"/>
                </a:solidFill>
              </a:rPr>
              <a:t>other</a:t>
            </a:r>
            <a:r>
              <a:rPr lang="fr-BE" dirty="0" smtClean="0">
                <a:solidFill>
                  <a:schemeClr val="bg1"/>
                </a:solidFill>
              </a:rPr>
              <a:t> courts : </a:t>
            </a:r>
            <a:r>
              <a:rPr lang="fr-BE" dirty="0" err="1" smtClean="0">
                <a:solidFill>
                  <a:schemeClr val="bg1"/>
                </a:solidFill>
              </a:rPr>
              <a:t>still</a:t>
            </a:r>
            <a:r>
              <a:rPr lang="fr-BE" dirty="0" smtClean="0">
                <a:solidFill>
                  <a:schemeClr val="bg1"/>
                </a:solidFill>
              </a:rPr>
              <a:t> </a:t>
            </a:r>
            <a:r>
              <a:rPr lang="fr-BE" dirty="0" err="1" smtClean="0">
                <a:solidFill>
                  <a:schemeClr val="bg1"/>
                </a:solidFill>
              </a:rPr>
              <a:t>under</a:t>
            </a:r>
            <a:r>
              <a:rPr lang="fr-BE" dirty="0" smtClean="0">
                <a:solidFill>
                  <a:schemeClr val="bg1"/>
                </a:solidFill>
              </a:rPr>
              <a:t> </a:t>
            </a:r>
            <a:r>
              <a:rPr lang="fr-BE" dirty="0" err="1" smtClean="0">
                <a:solidFill>
                  <a:schemeClr val="bg1"/>
                </a:solidFill>
              </a:rPr>
              <a:t>review</a:t>
            </a:r>
            <a:r>
              <a:rPr lang="fr-BE" dirty="0" smtClean="0">
                <a:solidFill>
                  <a:schemeClr val="bg1"/>
                </a:solidFill>
              </a:rPr>
              <a:t> / </a:t>
            </a:r>
            <a:r>
              <a:rPr lang="fr-BE" dirty="0" err="1" smtClean="0">
                <a:solidFill>
                  <a:schemeClr val="bg1"/>
                </a:solidFill>
              </a:rPr>
              <a:t>internal</a:t>
            </a:r>
            <a:r>
              <a:rPr lang="fr-BE" dirty="0" smtClean="0">
                <a:solidFill>
                  <a:schemeClr val="bg1"/>
                </a:solidFill>
              </a:rPr>
              <a:t> check of the content of the </a:t>
            </a:r>
            <a:r>
              <a:rPr lang="fr-BE" dirty="0" err="1" smtClean="0">
                <a:solidFill>
                  <a:schemeClr val="bg1"/>
                </a:solidFill>
              </a:rPr>
              <a:t>fields</a:t>
            </a:r>
            <a:endParaRPr lang="fr-BE" dirty="0" smtClean="0">
              <a:solidFill>
                <a:schemeClr val="bg1"/>
              </a:solidFill>
            </a:endParaRPr>
          </a:p>
          <a:p>
            <a:pPr lvl="2" indent="-285750"/>
            <a:r>
              <a:rPr lang="fr-BE" dirty="0" smtClean="0">
                <a:solidFill>
                  <a:schemeClr val="bg1"/>
                </a:solidFill>
              </a:rPr>
              <a:t>Court of Cassation : Link </a:t>
            </a:r>
            <a:r>
              <a:rPr lang="fr-BE" dirty="0" err="1" smtClean="0">
                <a:solidFill>
                  <a:schemeClr val="bg1"/>
                </a:solidFill>
              </a:rPr>
              <a:t>with</a:t>
            </a:r>
            <a:r>
              <a:rPr lang="fr-BE" dirty="0" smtClean="0">
                <a:solidFill>
                  <a:schemeClr val="bg1"/>
                </a:solidFill>
              </a:rPr>
              <a:t> ECLI </a:t>
            </a:r>
            <a:r>
              <a:rPr lang="fr-BE" dirty="0" err="1" smtClean="0">
                <a:solidFill>
                  <a:schemeClr val="bg1"/>
                </a:solidFill>
              </a:rPr>
              <a:t>will</a:t>
            </a:r>
            <a:r>
              <a:rPr lang="fr-BE" dirty="0" smtClean="0">
                <a:solidFill>
                  <a:schemeClr val="bg1"/>
                </a:solidFill>
              </a:rPr>
              <a:t> </a:t>
            </a:r>
            <a:r>
              <a:rPr lang="fr-BE" dirty="0" err="1" smtClean="0">
                <a:solidFill>
                  <a:schemeClr val="bg1"/>
                </a:solidFill>
              </a:rPr>
              <a:t>be</a:t>
            </a:r>
            <a:r>
              <a:rPr lang="fr-BE" dirty="0" smtClean="0">
                <a:solidFill>
                  <a:schemeClr val="bg1"/>
                </a:solidFill>
              </a:rPr>
              <a:t> </a:t>
            </a:r>
            <a:r>
              <a:rPr lang="fr-BE" dirty="0" err="1" smtClean="0">
                <a:solidFill>
                  <a:schemeClr val="bg1"/>
                </a:solidFill>
              </a:rPr>
              <a:t>developped</a:t>
            </a:r>
            <a:r>
              <a:rPr lang="fr-BE" dirty="0" smtClean="0">
                <a:solidFill>
                  <a:schemeClr val="bg1"/>
                </a:solidFill>
              </a:rPr>
              <a:t> </a:t>
            </a:r>
            <a:r>
              <a:rPr lang="fr-BE" dirty="0" err="1" smtClean="0">
                <a:solidFill>
                  <a:schemeClr val="bg1"/>
                </a:solidFill>
              </a:rPr>
              <a:t>this</a:t>
            </a:r>
            <a:r>
              <a:rPr lang="fr-BE" dirty="0" smtClean="0">
                <a:solidFill>
                  <a:schemeClr val="bg1"/>
                </a:solidFill>
              </a:rPr>
              <a:t> </a:t>
            </a:r>
            <a:r>
              <a:rPr lang="fr-BE" dirty="0" err="1" smtClean="0">
                <a:solidFill>
                  <a:schemeClr val="bg1"/>
                </a:solidFill>
              </a:rPr>
              <a:t>year</a:t>
            </a:r>
            <a:endParaRPr lang="fr-BE" dirty="0" smtClean="0">
              <a:solidFill>
                <a:schemeClr val="bg1"/>
              </a:solidFill>
            </a:endParaRPr>
          </a:p>
          <a:p>
            <a:pPr lvl="3" indent="-285750"/>
            <a:r>
              <a:rPr lang="fr-BE" dirty="0" err="1">
                <a:solidFill>
                  <a:schemeClr val="bg1"/>
                </a:solidFill>
              </a:rPr>
              <a:t>t</a:t>
            </a:r>
            <a:r>
              <a:rPr lang="fr-BE" dirty="0" err="1" smtClean="0">
                <a:solidFill>
                  <a:schemeClr val="bg1"/>
                </a:solidFill>
              </a:rPr>
              <a:t>hrough</a:t>
            </a:r>
            <a:r>
              <a:rPr lang="fr-BE" dirty="0" smtClean="0">
                <a:solidFill>
                  <a:schemeClr val="bg1"/>
                </a:solidFill>
              </a:rPr>
              <a:t> </a:t>
            </a:r>
            <a:r>
              <a:rPr lang="fr-BE" dirty="0" err="1" smtClean="0">
                <a:solidFill>
                  <a:schemeClr val="bg1"/>
                </a:solidFill>
              </a:rPr>
              <a:t>Syscas</a:t>
            </a:r>
            <a:r>
              <a:rPr lang="fr-BE" dirty="0" smtClean="0">
                <a:solidFill>
                  <a:schemeClr val="bg1"/>
                </a:solidFill>
              </a:rPr>
              <a:t> (application Court of Cassation)</a:t>
            </a:r>
          </a:p>
          <a:p>
            <a:pPr lvl="3" indent="-285750"/>
            <a:r>
              <a:rPr lang="fr-BE" dirty="0" err="1" smtClean="0">
                <a:solidFill>
                  <a:schemeClr val="bg1"/>
                </a:solidFill>
              </a:rPr>
              <a:t>through</a:t>
            </a:r>
            <a:r>
              <a:rPr lang="fr-BE" dirty="0" smtClean="0">
                <a:solidFill>
                  <a:schemeClr val="bg1"/>
                </a:solidFill>
              </a:rPr>
              <a:t> </a:t>
            </a:r>
            <a:r>
              <a:rPr lang="fr-BE" dirty="0" err="1" smtClean="0">
                <a:solidFill>
                  <a:schemeClr val="bg1"/>
                </a:solidFill>
              </a:rPr>
              <a:t>Jurejuridat</a:t>
            </a:r>
            <a:r>
              <a:rPr lang="fr-BE" dirty="0" smtClean="0">
                <a:solidFill>
                  <a:schemeClr val="bg1"/>
                </a:solidFill>
              </a:rPr>
              <a:t> (public </a:t>
            </a:r>
            <a:r>
              <a:rPr lang="fr-BE" dirty="0" err="1" smtClean="0">
                <a:solidFill>
                  <a:schemeClr val="bg1"/>
                </a:solidFill>
              </a:rPr>
              <a:t>search</a:t>
            </a:r>
            <a:r>
              <a:rPr lang="fr-BE" dirty="0" smtClean="0">
                <a:solidFill>
                  <a:schemeClr val="bg1"/>
                </a:solidFill>
              </a:rPr>
              <a:t> of </a:t>
            </a:r>
            <a:r>
              <a:rPr lang="fr-BE" dirty="0" err="1" smtClean="0">
                <a:solidFill>
                  <a:schemeClr val="bg1"/>
                </a:solidFill>
              </a:rPr>
              <a:t>selected</a:t>
            </a:r>
            <a:r>
              <a:rPr lang="fr-BE" dirty="0" smtClean="0">
                <a:solidFill>
                  <a:schemeClr val="bg1"/>
                </a:solidFill>
              </a:rPr>
              <a:t> </a:t>
            </a:r>
            <a:r>
              <a:rPr lang="fr-BE" dirty="0" err="1" smtClean="0">
                <a:solidFill>
                  <a:schemeClr val="bg1"/>
                </a:solidFill>
              </a:rPr>
              <a:t>anonymesed</a:t>
            </a:r>
            <a:r>
              <a:rPr lang="fr-BE" dirty="0" smtClean="0">
                <a:solidFill>
                  <a:schemeClr val="bg1"/>
                </a:solidFill>
              </a:rPr>
              <a:t> </a:t>
            </a:r>
            <a:r>
              <a:rPr lang="fr-BE" dirty="0" err="1" smtClean="0">
                <a:solidFill>
                  <a:schemeClr val="bg1"/>
                </a:solidFill>
              </a:rPr>
              <a:t>decisions</a:t>
            </a:r>
            <a:r>
              <a:rPr lang="fr-BE" dirty="0" smtClean="0">
                <a:solidFill>
                  <a:schemeClr val="bg1"/>
                </a:solidFill>
              </a:rPr>
              <a:t> </a:t>
            </a:r>
            <a:r>
              <a:rPr lang="fr-BE" dirty="0" err="1" smtClean="0">
                <a:solidFill>
                  <a:schemeClr val="bg1"/>
                </a:solidFill>
              </a:rPr>
              <a:t>with</a:t>
            </a:r>
            <a:r>
              <a:rPr lang="fr-BE" dirty="0" smtClean="0">
                <a:solidFill>
                  <a:schemeClr val="bg1"/>
                </a:solidFill>
              </a:rPr>
              <a:t> </a:t>
            </a:r>
            <a:r>
              <a:rPr lang="fr-BE" dirty="0" err="1" smtClean="0">
                <a:solidFill>
                  <a:schemeClr val="bg1"/>
                </a:solidFill>
              </a:rPr>
              <a:t>metadata</a:t>
            </a:r>
            <a:r>
              <a:rPr lang="fr-BE" dirty="0" smtClean="0">
                <a:solidFill>
                  <a:schemeClr val="bg1"/>
                </a:solidFill>
              </a:rPr>
              <a:t>)</a:t>
            </a:r>
          </a:p>
          <a:p>
            <a:pPr lvl="2" indent="-285750"/>
            <a:r>
              <a:rPr lang="fr-BE" dirty="0" smtClean="0">
                <a:solidFill>
                  <a:schemeClr val="bg1"/>
                </a:solidFill>
              </a:rPr>
              <a:t>Courts of </a:t>
            </a:r>
            <a:r>
              <a:rPr lang="fr-BE" dirty="0" err="1" smtClean="0">
                <a:solidFill>
                  <a:schemeClr val="bg1"/>
                </a:solidFill>
              </a:rPr>
              <a:t>appeal</a:t>
            </a:r>
            <a:r>
              <a:rPr lang="fr-BE" dirty="0" smtClean="0">
                <a:solidFill>
                  <a:schemeClr val="bg1"/>
                </a:solidFill>
              </a:rPr>
              <a:t> : Link </a:t>
            </a:r>
            <a:r>
              <a:rPr lang="fr-BE" dirty="0" err="1" smtClean="0">
                <a:solidFill>
                  <a:schemeClr val="bg1"/>
                </a:solidFill>
              </a:rPr>
              <a:t>with</a:t>
            </a:r>
            <a:r>
              <a:rPr lang="fr-BE" dirty="0" smtClean="0">
                <a:solidFill>
                  <a:schemeClr val="bg1"/>
                </a:solidFill>
              </a:rPr>
              <a:t> ECLI </a:t>
            </a:r>
            <a:r>
              <a:rPr lang="fr-BE" dirty="0" err="1" smtClean="0">
                <a:solidFill>
                  <a:schemeClr val="bg1"/>
                </a:solidFill>
              </a:rPr>
              <a:t>will</a:t>
            </a:r>
            <a:r>
              <a:rPr lang="fr-BE" dirty="0" smtClean="0">
                <a:solidFill>
                  <a:schemeClr val="bg1"/>
                </a:solidFill>
              </a:rPr>
              <a:t> </a:t>
            </a:r>
            <a:r>
              <a:rPr lang="fr-BE" dirty="0" err="1" smtClean="0">
                <a:solidFill>
                  <a:schemeClr val="bg1"/>
                </a:solidFill>
              </a:rPr>
              <a:t>be</a:t>
            </a:r>
            <a:r>
              <a:rPr lang="fr-BE" dirty="0" smtClean="0">
                <a:solidFill>
                  <a:schemeClr val="bg1"/>
                </a:solidFill>
              </a:rPr>
              <a:t> </a:t>
            </a:r>
            <a:r>
              <a:rPr lang="fr-BE" dirty="0" err="1" smtClean="0">
                <a:solidFill>
                  <a:schemeClr val="bg1"/>
                </a:solidFill>
              </a:rPr>
              <a:t>developped</a:t>
            </a:r>
            <a:r>
              <a:rPr lang="fr-BE" dirty="0" smtClean="0">
                <a:solidFill>
                  <a:schemeClr val="bg1"/>
                </a:solidFill>
              </a:rPr>
              <a:t> </a:t>
            </a:r>
            <a:r>
              <a:rPr lang="fr-BE" dirty="0" err="1" smtClean="0">
                <a:solidFill>
                  <a:schemeClr val="bg1"/>
                </a:solidFill>
              </a:rPr>
              <a:t>before</a:t>
            </a:r>
            <a:r>
              <a:rPr lang="fr-BE" dirty="0" smtClean="0">
                <a:solidFill>
                  <a:schemeClr val="bg1"/>
                </a:solidFill>
              </a:rPr>
              <a:t> end 2018</a:t>
            </a:r>
          </a:p>
          <a:p>
            <a:pPr lvl="2" indent="-285750"/>
            <a:r>
              <a:rPr lang="fr-BE" dirty="0" err="1" smtClean="0">
                <a:solidFill>
                  <a:schemeClr val="bg1"/>
                </a:solidFill>
              </a:rPr>
              <a:t>Other</a:t>
            </a:r>
            <a:r>
              <a:rPr lang="fr-BE" dirty="0" smtClean="0">
                <a:solidFill>
                  <a:schemeClr val="bg1"/>
                </a:solidFill>
              </a:rPr>
              <a:t> courts : Link </a:t>
            </a:r>
            <a:r>
              <a:rPr lang="fr-BE" dirty="0" err="1" smtClean="0">
                <a:solidFill>
                  <a:schemeClr val="bg1"/>
                </a:solidFill>
              </a:rPr>
              <a:t>with</a:t>
            </a:r>
            <a:r>
              <a:rPr lang="fr-BE" dirty="0" smtClean="0">
                <a:solidFill>
                  <a:schemeClr val="bg1"/>
                </a:solidFill>
              </a:rPr>
              <a:t> ECLI </a:t>
            </a:r>
            <a:r>
              <a:rPr lang="fr-BE" dirty="0" err="1" smtClean="0">
                <a:solidFill>
                  <a:schemeClr val="bg1"/>
                </a:solidFill>
              </a:rPr>
              <a:t>will</a:t>
            </a:r>
            <a:r>
              <a:rPr lang="fr-BE" dirty="0" smtClean="0">
                <a:solidFill>
                  <a:schemeClr val="bg1"/>
                </a:solidFill>
              </a:rPr>
              <a:t> </a:t>
            </a:r>
            <a:r>
              <a:rPr lang="fr-BE" dirty="0" err="1" smtClean="0">
                <a:solidFill>
                  <a:schemeClr val="bg1"/>
                </a:solidFill>
              </a:rPr>
              <a:t>be</a:t>
            </a:r>
            <a:r>
              <a:rPr lang="fr-BE" dirty="0" smtClean="0">
                <a:solidFill>
                  <a:schemeClr val="bg1"/>
                </a:solidFill>
              </a:rPr>
              <a:t> </a:t>
            </a:r>
            <a:r>
              <a:rPr lang="fr-BE" dirty="0" err="1" smtClean="0">
                <a:solidFill>
                  <a:schemeClr val="bg1"/>
                </a:solidFill>
              </a:rPr>
              <a:t>developped</a:t>
            </a:r>
            <a:r>
              <a:rPr lang="fr-BE" dirty="0" smtClean="0">
                <a:solidFill>
                  <a:schemeClr val="bg1"/>
                </a:solidFill>
              </a:rPr>
              <a:t> </a:t>
            </a:r>
            <a:r>
              <a:rPr lang="fr-BE" dirty="0" err="1" smtClean="0">
                <a:solidFill>
                  <a:schemeClr val="bg1"/>
                </a:solidFill>
              </a:rPr>
              <a:t>when</a:t>
            </a:r>
            <a:r>
              <a:rPr lang="fr-BE" dirty="0" smtClean="0">
                <a:solidFill>
                  <a:schemeClr val="bg1"/>
                </a:solidFill>
              </a:rPr>
              <a:t> </a:t>
            </a:r>
            <a:r>
              <a:rPr lang="fr-BE" dirty="0" err="1" smtClean="0">
                <a:solidFill>
                  <a:schemeClr val="bg1"/>
                </a:solidFill>
              </a:rPr>
              <a:t>they</a:t>
            </a:r>
            <a:r>
              <a:rPr lang="fr-BE" dirty="0" smtClean="0">
                <a:solidFill>
                  <a:schemeClr val="bg1"/>
                </a:solidFill>
              </a:rPr>
              <a:t> </a:t>
            </a:r>
            <a:r>
              <a:rPr lang="fr-BE" dirty="0" err="1" smtClean="0">
                <a:solidFill>
                  <a:schemeClr val="bg1"/>
                </a:solidFill>
              </a:rPr>
              <a:t>integrate</a:t>
            </a:r>
            <a:r>
              <a:rPr lang="fr-BE" dirty="0" smtClean="0">
                <a:solidFill>
                  <a:schemeClr val="bg1"/>
                </a:solidFill>
              </a:rPr>
              <a:t> </a:t>
            </a:r>
            <a:r>
              <a:rPr lang="fr-BE" dirty="0" err="1" smtClean="0">
                <a:solidFill>
                  <a:schemeClr val="bg1"/>
                </a:solidFill>
              </a:rPr>
              <a:t>VaJa</a:t>
            </a:r>
            <a:r>
              <a:rPr lang="fr-BE" dirty="0" smtClean="0">
                <a:solidFill>
                  <a:schemeClr val="bg1"/>
                </a:solidFill>
              </a:rPr>
              <a:t> (2019 </a:t>
            </a:r>
            <a:r>
              <a:rPr lang="fr-BE" dirty="0" smtClean="0">
                <a:solidFill>
                  <a:schemeClr val="bg1"/>
                </a:solidFill>
                <a:sym typeface="Wingdings" panose="05000000000000000000" pitchFamily="2" charset="2"/>
              </a:rPr>
              <a:t>)</a:t>
            </a:r>
            <a:endParaRPr lang="fr-BE" dirty="0" smtClean="0">
              <a:solidFill>
                <a:schemeClr val="bg1"/>
              </a:solidFill>
            </a:endParaRPr>
          </a:p>
          <a:p>
            <a:pPr lvl="2" indent="-285750"/>
            <a:r>
              <a:rPr lang="fr-BE" dirty="0" err="1" smtClean="0">
                <a:solidFill>
                  <a:schemeClr val="bg1"/>
                </a:solidFill>
              </a:rPr>
              <a:t>Further</a:t>
            </a:r>
            <a:r>
              <a:rPr lang="fr-BE" dirty="0" smtClean="0">
                <a:solidFill>
                  <a:schemeClr val="bg1"/>
                </a:solidFill>
              </a:rPr>
              <a:t> </a:t>
            </a:r>
            <a:r>
              <a:rPr lang="fr-BE" dirty="0" err="1" smtClean="0">
                <a:solidFill>
                  <a:schemeClr val="bg1"/>
                </a:solidFill>
              </a:rPr>
              <a:t>work</a:t>
            </a:r>
            <a:r>
              <a:rPr lang="fr-BE" dirty="0" smtClean="0">
                <a:solidFill>
                  <a:schemeClr val="bg1"/>
                </a:solidFill>
              </a:rPr>
              <a:t> on </a:t>
            </a:r>
            <a:r>
              <a:rPr lang="fr-BE" dirty="0" err="1" smtClean="0">
                <a:solidFill>
                  <a:schemeClr val="bg1"/>
                </a:solidFill>
              </a:rPr>
              <a:t>Metadata</a:t>
            </a:r>
            <a:endParaRPr lang="fr-BE" dirty="0" smtClean="0">
              <a:solidFill>
                <a:schemeClr val="bg1"/>
              </a:solidFill>
            </a:endParaRPr>
          </a:p>
          <a:p>
            <a:pPr lvl="3" indent="-285750"/>
            <a:r>
              <a:rPr lang="fr-BE" dirty="0" err="1" smtClean="0">
                <a:solidFill>
                  <a:schemeClr val="bg1"/>
                </a:solidFill>
              </a:rPr>
              <a:t>Metadata</a:t>
            </a:r>
            <a:r>
              <a:rPr lang="fr-BE" dirty="0" smtClean="0">
                <a:solidFill>
                  <a:schemeClr val="bg1"/>
                </a:solidFill>
              </a:rPr>
              <a:t> of Court of Cassation for all BE </a:t>
            </a:r>
            <a:r>
              <a:rPr lang="fr-BE" dirty="0" err="1" smtClean="0">
                <a:solidFill>
                  <a:schemeClr val="bg1"/>
                </a:solidFill>
              </a:rPr>
              <a:t>judicial</a:t>
            </a:r>
            <a:r>
              <a:rPr lang="fr-BE" dirty="0" smtClean="0">
                <a:solidFill>
                  <a:schemeClr val="bg1"/>
                </a:solidFill>
              </a:rPr>
              <a:t> </a:t>
            </a:r>
            <a:r>
              <a:rPr lang="fr-BE" dirty="0" err="1" smtClean="0">
                <a:solidFill>
                  <a:schemeClr val="bg1"/>
                </a:solidFill>
              </a:rPr>
              <a:t>decisions</a:t>
            </a:r>
            <a:r>
              <a:rPr lang="fr-BE" dirty="0" smtClean="0">
                <a:solidFill>
                  <a:schemeClr val="bg1"/>
                </a:solidFill>
              </a:rPr>
              <a:t>?</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3224" y="5389540"/>
            <a:ext cx="1777533" cy="1147064"/>
          </a:xfrm>
          <a:prstGeom prst="rect">
            <a:avLst/>
          </a:prstGeom>
        </p:spPr>
      </p:pic>
      <p:sp>
        <p:nvSpPr>
          <p:cNvPr id="6" name="Tijdelijke aanduiding voor dianummer 5"/>
          <p:cNvSpPr>
            <a:spLocks noGrp="1"/>
          </p:cNvSpPr>
          <p:nvPr>
            <p:ph type="sldNum" sz="quarter" idx="12"/>
          </p:nvPr>
        </p:nvSpPr>
        <p:spPr/>
        <p:txBody>
          <a:bodyPr/>
          <a:lstStyle/>
          <a:p>
            <a:fld id="{D57F1E4F-1CFF-5643-939E-02111984F565}" type="slidenum">
              <a:rPr lang="en-US" smtClean="0">
                <a:solidFill>
                  <a:schemeClr val="bg1"/>
                </a:solidFill>
              </a:rPr>
              <a:t>9</a:t>
            </a:fld>
            <a:endParaRPr lang="en-US" dirty="0">
              <a:solidFill>
                <a:schemeClr val="bg1"/>
              </a:solidFill>
            </a:endParaRPr>
          </a:p>
        </p:txBody>
      </p:sp>
      <p:pic>
        <p:nvPicPr>
          <p:cNvPr id="8" name="Afbeelding 7"/>
          <p:cNvPicPr>
            <a:picLocks noChangeAspect="1"/>
          </p:cNvPicPr>
          <p:nvPr/>
        </p:nvPicPr>
        <p:blipFill>
          <a:blip r:embed="rId3"/>
          <a:stretch>
            <a:fillRect/>
          </a:stretch>
        </p:blipFill>
        <p:spPr>
          <a:xfrm>
            <a:off x="2415834" y="1512282"/>
            <a:ext cx="5667375" cy="1008976"/>
          </a:xfrm>
          <a:prstGeom prst="rect">
            <a:avLst/>
          </a:prstGeom>
        </p:spPr>
      </p:pic>
      <p:pic>
        <p:nvPicPr>
          <p:cNvPr id="7" name="Picture 2" descr="http://intranet.just.fgov.be/charte_graphique/logo/spf_just_rgb_jpg/spf_just_q_u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75" y="6214374"/>
            <a:ext cx="2173642" cy="648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3503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728</Words>
  <Application>Microsoft Office PowerPoint</Application>
  <PresentationFormat>Breedbeeld</PresentationFormat>
  <Paragraphs>154</Paragraphs>
  <Slides>12</Slides>
  <Notes>5</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12</vt:i4>
      </vt:variant>
    </vt:vector>
  </HeadingPairs>
  <TitlesOfParts>
    <vt:vector size="19" baseType="lpstr">
      <vt:lpstr>ＭＳ Ｐゴシック</vt:lpstr>
      <vt:lpstr>Arial</vt:lpstr>
      <vt:lpstr>Calibri</vt:lpstr>
      <vt:lpstr>Century Gothic</vt:lpstr>
      <vt:lpstr>Wingdings</vt:lpstr>
      <vt:lpstr>Wingdings 3</vt:lpstr>
      <vt:lpstr>Ion</vt:lpstr>
      <vt:lpstr>State of play Belgium</vt:lpstr>
      <vt:lpstr>State of play Belgium</vt:lpstr>
      <vt:lpstr>Publication of case law on the internet</vt:lpstr>
      <vt:lpstr>Publication of case law on the internet</vt:lpstr>
      <vt:lpstr>Publication of case law on the internet</vt:lpstr>
      <vt:lpstr>Publication of case law on the internet</vt:lpstr>
      <vt:lpstr>Publication of case law on the internet</vt:lpstr>
      <vt:lpstr>State of play Belgium</vt:lpstr>
      <vt:lpstr>Implementation of ECLI in Belgium</vt:lpstr>
      <vt:lpstr>PowerPoint-presentatie</vt:lpstr>
      <vt:lpstr>PowerPoint-presentatie</vt:lpstr>
      <vt:lpstr>Challenges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BO-ECLI</dc:title>
  <dc:creator>Mathieu</dc:creator>
  <cp:lastModifiedBy>marc.opijnen@koop.overheid.nl</cp:lastModifiedBy>
  <cp:revision>144</cp:revision>
  <cp:lastPrinted>2017-05-24T06:22:54Z</cp:lastPrinted>
  <dcterms:created xsi:type="dcterms:W3CDTF">2015-09-29T06:53:50Z</dcterms:created>
  <dcterms:modified xsi:type="dcterms:W3CDTF">2017-06-13T12:55:10Z</dcterms:modified>
</cp:coreProperties>
</file>